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302" r:id="rId40"/>
    <p:sldId id="303" r:id="rId41"/>
    <p:sldId id="304" r:id="rId42"/>
    <p:sldId id="305" r:id="rId43"/>
    <p:sldId id="306" r:id="rId44"/>
    <p:sldId id="307" r:id="rId45"/>
    <p:sldId id="308" r:id="rId46"/>
    <p:sldId id="309" r:id="rId47"/>
    <p:sldId id="294" r:id="rId48"/>
    <p:sldId id="295" r:id="rId49"/>
    <p:sldId id="296" r:id="rId50"/>
    <p:sldId id="297" r:id="rId51"/>
    <p:sldId id="298" r:id="rId52"/>
    <p:sldId id="299" r:id="rId53"/>
    <p:sldId id="300" r:id="rId54"/>
    <p:sldId id="301" r:id="rId55"/>
    <p:sldId id="310" r:id="rId56"/>
    <p:sldId id="311" r:id="rId57"/>
    <p:sldId id="312" r:id="rId58"/>
    <p:sldId id="313" r:id="rId59"/>
    <p:sldId id="314" r:id="rId60"/>
    <p:sldId id="315" r:id="rId61"/>
    <p:sldId id="316" r:id="rId62"/>
    <p:sldId id="317" r:id="rId63"/>
    <p:sldId id="318" r:id="rId64"/>
    <p:sldId id="319" r:id="rId65"/>
    <p:sldId id="330" r:id="rId66"/>
    <p:sldId id="320" r:id="rId67"/>
    <p:sldId id="321" r:id="rId68"/>
    <p:sldId id="331" r:id="rId69"/>
    <p:sldId id="333" r:id="rId70"/>
    <p:sldId id="332" r:id="rId71"/>
    <p:sldId id="322" r:id="rId72"/>
    <p:sldId id="323" r:id="rId73"/>
    <p:sldId id="324" r:id="rId74"/>
    <p:sldId id="325" r:id="rId75"/>
    <p:sldId id="326" r:id="rId76"/>
    <p:sldId id="327" r:id="rId77"/>
    <p:sldId id="328" r:id="rId78"/>
    <p:sldId id="329" r:id="rId79"/>
    <p:sldId id="334" r:id="rId80"/>
    <p:sldId id="335" r:id="rId81"/>
    <p:sldId id="336" r:id="rId82"/>
    <p:sldId id="337" r:id="rId83"/>
    <p:sldId id="338" r:id="rId84"/>
    <p:sldId id="339"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24" y="-1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slide" Target="slides/slide46.xml" /><Relationship Id="rId50" Type="http://schemas.openxmlformats.org/officeDocument/2006/relationships/slide" Target="slides/slide49.xml" /><Relationship Id="rId55" Type="http://schemas.openxmlformats.org/officeDocument/2006/relationships/slide" Target="slides/slide54.xml" /><Relationship Id="rId63" Type="http://schemas.openxmlformats.org/officeDocument/2006/relationships/slide" Target="slides/slide62.xml" /><Relationship Id="rId68" Type="http://schemas.openxmlformats.org/officeDocument/2006/relationships/slide" Target="slides/slide67.xml" /><Relationship Id="rId76" Type="http://schemas.openxmlformats.org/officeDocument/2006/relationships/slide" Target="slides/slide75.xml" /><Relationship Id="rId84" Type="http://schemas.openxmlformats.org/officeDocument/2006/relationships/slide" Target="slides/slide83.xml" /><Relationship Id="rId89" Type="http://schemas.openxmlformats.org/officeDocument/2006/relationships/tableStyles" Target="tableStyles.xml" /><Relationship Id="rId7" Type="http://schemas.openxmlformats.org/officeDocument/2006/relationships/slide" Target="slides/slide6.xml" /><Relationship Id="rId71" Type="http://schemas.openxmlformats.org/officeDocument/2006/relationships/slide" Target="slides/slide70.xml" /><Relationship Id="rId2" Type="http://schemas.openxmlformats.org/officeDocument/2006/relationships/slide" Target="slides/slide1.xml" /><Relationship Id="rId16" Type="http://schemas.openxmlformats.org/officeDocument/2006/relationships/slide" Target="slides/slide15.xml" /><Relationship Id="rId29" Type="http://schemas.openxmlformats.org/officeDocument/2006/relationships/slide" Target="slides/slide28.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slide" Target="slides/slide52.xml" /><Relationship Id="rId58" Type="http://schemas.openxmlformats.org/officeDocument/2006/relationships/slide" Target="slides/slide57.xml" /><Relationship Id="rId66" Type="http://schemas.openxmlformats.org/officeDocument/2006/relationships/slide" Target="slides/slide65.xml" /><Relationship Id="rId74" Type="http://schemas.openxmlformats.org/officeDocument/2006/relationships/slide" Target="slides/slide73.xml" /><Relationship Id="rId79" Type="http://schemas.openxmlformats.org/officeDocument/2006/relationships/slide" Target="slides/slide78.xml" /><Relationship Id="rId87" Type="http://schemas.openxmlformats.org/officeDocument/2006/relationships/viewProps" Target="viewProps.xml" /><Relationship Id="rId5" Type="http://schemas.openxmlformats.org/officeDocument/2006/relationships/slide" Target="slides/slide4.xml" /><Relationship Id="rId61" Type="http://schemas.openxmlformats.org/officeDocument/2006/relationships/slide" Target="slides/slide60.xml" /><Relationship Id="rId82" Type="http://schemas.openxmlformats.org/officeDocument/2006/relationships/slide" Target="slides/slide81.xml" /><Relationship Id="rId90" Type="http://schemas.microsoft.com/office/2016/11/relationships/changesInfo" Target="changesInfos/changesInfo1.xml" /><Relationship Id="rId19" Type="http://schemas.openxmlformats.org/officeDocument/2006/relationships/slide" Target="slides/slide18.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56" Type="http://schemas.openxmlformats.org/officeDocument/2006/relationships/slide" Target="slides/slide55.xml" /><Relationship Id="rId64" Type="http://schemas.openxmlformats.org/officeDocument/2006/relationships/slide" Target="slides/slide63.xml" /><Relationship Id="rId69" Type="http://schemas.openxmlformats.org/officeDocument/2006/relationships/slide" Target="slides/slide68.xml" /><Relationship Id="rId77" Type="http://schemas.openxmlformats.org/officeDocument/2006/relationships/slide" Target="slides/slide76.xml"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slide" Target="slides/slide71.xml" /><Relationship Id="rId80" Type="http://schemas.openxmlformats.org/officeDocument/2006/relationships/slide" Target="slides/slide79.xml" /><Relationship Id="rId85" Type="http://schemas.openxmlformats.org/officeDocument/2006/relationships/slide" Target="slides/slide84.xml"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slide" Target="slides/slide58.xml" /><Relationship Id="rId67" Type="http://schemas.openxmlformats.org/officeDocument/2006/relationships/slide" Target="slides/slide66.xml"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slide" Target="slides/slide61.xml" /><Relationship Id="rId70" Type="http://schemas.openxmlformats.org/officeDocument/2006/relationships/slide" Target="slides/slide69.xml" /><Relationship Id="rId75" Type="http://schemas.openxmlformats.org/officeDocument/2006/relationships/slide" Target="slides/slide74.xml" /><Relationship Id="rId83" Type="http://schemas.openxmlformats.org/officeDocument/2006/relationships/slide" Target="slides/slide82.xml" /><Relationship Id="rId88"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 Id="rId10" Type="http://schemas.openxmlformats.org/officeDocument/2006/relationships/slide" Target="slides/slide9.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slide" Target="slides/slide64.xml" /><Relationship Id="rId73" Type="http://schemas.openxmlformats.org/officeDocument/2006/relationships/slide" Target="slides/slide72.xml" /><Relationship Id="rId78" Type="http://schemas.openxmlformats.org/officeDocument/2006/relationships/slide" Target="slides/slide77.xml" /><Relationship Id="rId81" Type="http://schemas.openxmlformats.org/officeDocument/2006/relationships/slide" Target="slides/slide80.xml" /><Relationship Id="rId86" Type="http://schemas.openxmlformats.org/officeDocument/2006/relationships/presProps" Target="presProps.xml" /></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20FA94DB-8C41-4E18-A1F9-DF5117FBC9C0}"/>
    <pc:docChg chg="modSld">
      <pc:chgData name="" userId="" providerId="" clId="Web-{20FA94DB-8C41-4E18-A1F9-DF5117FBC9C0}" dt="2021-07-14T06:26:13.485" v="1"/>
      <pc:docMkLst>
        <pc:docMk/>
      </pc:docMkLst>
      <pc:sldChg chg="addSp">
        <pc:chgData name="" userId="" providerId="" clId="Web-{20FA94DB-8C41-4E18-A1F9-DF5117FBC9C0}" dt="2021-07-14T06:26:13.485" v="1"/>
        <pc:sldMkLst>
          <pc:docMk/>
          <pc:sldMk cId="3038923859" sldId="256"/>
        </pc:sldMkLst>
        <pc:spChg chg="add">
          <ac:chgData name="" userId="" providerId="" clId="Web-{20FA94DB-8C41-4E18-A1F9-DF5117FBC9C0}" dt="2021-07-14T06:26:13.454" v="0"/>
          <ac:spMkLst>
            <pc:docMk/>
            <pc:sldMk cId="3038923859" sldId="256"/>
            <ac:spMk id="4" creationId="{9686F516-2FDA-4843-8547-975E1CECF745}"/>
          </ac:spMkLst>
        </pc:spChg>
        <pc:spChg chg="add">
          <ac:chgData name="" userId="" providerId="" clId="Web-{20FA94DB-8C41-4E18-A1F9-DF5117FBC9C0}" dt="2021-07-14T06:26:13.485" v="1"/>
          <ac:spMkLst>
            <pc:docMk/>
            <pc:sldMk cId="3038923859" sldId="256"/>
            <ac:spMk id="5" creationId="{A7630E47-2903-4333-AD38-AF4DCE0E05F5}"/>
          </ac:spMkLst>
        </pc:spChg>
      </pc:sldChg>
    </pc:docChg>
  </pc:docChgLst>
  <pc:docChgLst>
    <pc:chgData name="DAMINI MAHETA" userId="8217164c-4dc5-4e11-82b2-0ddbf32f1227" providerId="ADAL" clId="{BE68F628-D22C-3746-9B04-8DA555BB897A}"/>
    <pc:docChg chg="custSel modSld">
      <pc:chgData name="DAMINI MAHETA" userId="8217164c-4dc5-4e11-82b2-0ddbf32f1227" providerId="ADAL" clId="{BE68F628-D22C-3746-9B04-8DA555BB897A}" dt="2021-08-07T09:32:48.681" v="1" actId="478"/>
      <pc:docMkLst>
        <pc:docMk/>
      </pc:docMkLst>
      <pc:sldChg chg="delSp">
        <pc:chgData name="DAMINI MAHETA" userId="8217164c-4dc5-4e11-82b2-0ddbf32f1227" providerId="ADAL" clId="{BE68F628-D22C-3746-9B04-8DA555BB897A}" dt="2021-08-07T09:32:48.681" v="1" actId="478"/>
        <pc:sldMkLst>
          <pc:docMk/>
          <pc:sldMk cId="3038923859" sldId="256"/>
        </pc:sldMkLst>
        <pc:spChg chg="del">
          <ac:chgData name="DAMINI MAHETA" userId="8217164c-4dc5-4e11-82b2-0ddbf32f1227" providerId="ADAL" clId="{BE68F628-D22C-3746-9B04-8DA555BB897A}" dt="2021-08-07T09:32:48.681" v="1" actId="478"/>
          <ac:spMkLst>
            <pc:docMk/>
            <pc:sldMk cId="3038923859" sldId="256"/>
            <ac:spMk id="4" creationId="{9686F516-2FDA-4843-8547-975E1CECF745}"/>
          </ac:spMkLst>
        </pc:spChg>
        <pc:spChg chg="del">
          <ac:chgData name="DAMINI MAHETA" userId="8217164c-4dc5-4e11-82b2-0ddbf32f1227" providerId="ADAL" clId="{BE68F628-D22C-3746-9B04-8DA555BB897A}" dt="2021-08-07T09:32:45.869" v="0" actId="478"/>
          <ac:spMkLst>
            <pc:docMk/>
            <pc:sldMk cId="3038923859" sldId="256"/>
            <ac:spMk id="5" creationId="{A7630E47-2903-4333-AD38-AF4DCE0E05F5}"/>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5FC7968-23C4-44A7-A3B7-E52659032328}" type="datetimeFigureOut">
              <a:rPr lang="en-US" smtClean="0"/>
              <a:pPr/>
              <a:t>8/7/2021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DB9C3E-D56A-48F3-A109-E2A4A9DBD6B7}" type="slidenum">
              <a:rPr lang="en-US" smtClean="0"/>
              <a:pPr/>
              <a:t>‹#›</a:t>
            </a:fld>
            <a:endParaRPr lang="en-US"/>
          </a:p>
        </p:txBody>
      </p:sp>
    </p:spTree>
    <p:extLst>
      <p:ext uri="{BB962C8B-B14F-4D97-AF65-F5344CB8AC3E}">
        <p14:creationId xmlns:p14="http://schemas.microsoft.com/office/powerpoint/2010/main" val="4201092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FC7968-23C4-44A7-A3B7-E52659032328}" type="datetimeFigureOut">
              <a:rPr lang="en-US" smtClean="0"/>
              <a:pPr/>
              <a:t>8/7/2021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DB9C3E-D56A-48F3-A109-E2A4A9DBD6B7}" type="slidenum">
              <a:rPr lang="en-US" smtClean="0"/>
              <a:pPr/>
              <a:t>‹#›</a:t>
            </a:fld>
            <a:endParaRPr lang="en-US"/>
          </a:p>
        </p:txBody>
      </p:sp>
    </p:spTree>
    <p:extLst>
      <p:ext uri="{BB962C8B-B14F-4D97-AF65-F5344CB8AC3E}">
        <p14:creationId xmlns:p14="http://schemas.microsoft.com/office/powerpoint/2010/main" val="2116001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FC7968-23C4-44A7-A3B7-E52659032328}" type="datetimeFigureOut">
              <a:rPr lang="en-US" smtClean="0"/>
              <a:pPr/>
              <a:t>8/7/2021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DB9C3E-D56A-48F3-A109-E2A4A9DBD6B7}" type="slidenum">
              <a:rPr lang="en-US" smtClean="0"/>
              <a:pPr/>
              <a:t>‹#›</a:t>
            </a:fld>
            <a:endParaRPr lang="en-US"/>
          </a:p>
        </p:txBody>
      </p:sp>
    </p:spTree>
    <p:extLst>
      <p:ext uri="{BB962C8B-B14F-4D97-AF65-F5344CB8AC3E}">
        <p14:creationId xmlns:p14="http://schemas.microsoft.com/office/powerpoint/2010/main" val="4145385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FC7968-23C4-44A7-A3B7-E52659032328}" type="datetimeFigureOut">
              <a:rPr lang="en-US" smtClean="0"/>
              <a:pPr/>
              <a:t>8/7/2021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DB9C3E-D56A-48F3-A109-E2A4A9DBD6B7}" type="slidenum">
              <a:rPr lang="en-US" smtClean="0"/>
              <a:pPr/>
              <a:t>‹#›</a:t>
            </a:fld>
            <a:endParaRPr lang="en-US"/>
          </a:p>
        </p:txBody>
      </p:sp>
    </p:spTree>
    <p:extLst>
      <p:ext uri="{BB962C8B-B14F-4D97-AF65-F5344CB8AC3E}">
        <p14:creationId xmlns:p14="http://schemas.microsoft.com/office/powerpoint/2010/main" val="2880604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FC7968-23C4-44A7-A3B7-E52659032328}" type="datetimeFigureOut">
              <a:rPr lang="en-US" smtClean="0"/>
              <a:pPr/>
              <a:t>8/7/2021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DB9C3E-D56A-48F3-A109-E2A4A9DBD6B7}" type="slidenum">
              <a:rPr lang="en-US" smtClean="0"/>
              <a:pPr/>
              <a:t>‹#›</a:t>
            </a:fld>
            <a:endParaRPr lang="en-US"/>
          </a:p>
        </p:txBody>
      </p:sp>
    </p:spTree>
    <p:extLst>
      <p:ext uri="{BB962C8B-B14F-4D97-AF65-F5344CB8AC3E}">
        <p14:creationId xmlns:p14="http://schemas.microsoft.com/office/powerpoint/2010/main" val="728681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5FC7968-23C4-44A7-A3B7-E52659032328}" type="datetimeFigureOut">
              <a:rPr lang="en-US" smtClean="0"/>
              <a:pPr/>
              <a:t>8/7/2021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DB9C3E-D56A-48F3-A109-E2A4A9DBD6B7}" type="slidenum">
              <a:rPr lang="en-US" smtClean="0"/>
              <a:pPr/>
              <a:t>‹#›</a:t>
            </a:fld>
            <a:endParaRPr lang="en-US"/>
          </a:p>
        </p:txBody>
      </p:sp>
    </p:spTree>
    <p:extLst>
      <p:ext uri="{BB962C8B-B14F-4D97-AF65-F5344CB8AC3E}">
        <p14:creationId xmlns:p14="http://schemas.microsoft.com/office/powerpoint/2010/main" val="3071788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5FC7968-23C4-44A7-A3B7-E52659032328}" type="datetimeFigureOut">
              <a:rPr lang="en-US" smtClean="0"/>
              <a:pPr/>
              <a:t>8/7/2021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DB9C3E-D56A-48F3-A109-E2A4A9DBD6B7}" type="slidenum">
              <a:rPr lang="en-US" smtClean="0"/>
              <a:pPr/>
              <a:t>‹#›</a:t>
            </a:fld>
            <a:endParaRPr lang="en-US"/>
          </a:p>
        </p:txBody>
      </p:sp>
    </p:spTree>
    <p:extLst>
      <p:ext uri="{BB962C8B-B14F-4D97-AF65-F5344CB8AC3E}">
        <p14:creationId xmlns:p14="http://schemas.microsoft.com/office/powerpoint/2010/main" val="158041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5FC7968-23C4-44A7-A3B7-E52659032328}" type="datetimeFigureOut">
              <a:rPr lang="en-US" smtClean="0"/>
              <a:pPr/>
              <a:t>8/7/2021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DB9C3E-D56A-48F3-A109-E2A4A9DBD6B7}" type="slidenum">
              <a:rPr lang="en-US" smtClean="0"/>
              <a:pPr/>
              <a:t>‹#›</a:t>
            </a:fld>
            <a:endParaRPr lang="en-US"/>
          </a:p>
        </p:txBody>
      </p:sp>
    </p:spTree>
    <p:extLst>
      <p:ext uri="{BB962C8B-B14F-4D97-AF65-F5344CB8AC3E}">
        <p14:creationId xmlns:p14="http://schemas.microsoft.com/office/powerpoint/2010/main" val="1248112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FC7968-23C4-44A7-A3B7-E52659032328}" type="datetimeFigureOut">
              <a:rPr lang="en-US" smtClean="0"/>
              <a:pPr/>
              <a:t>8/7/2021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DB9C3E-D56A-48F3-A109-E2A4A9DBD6B7}" type="slidenum">
              <a:rPr lang="en-US" smtClean="0"/>
              <a:pPr/>
              <a:t>‹#›</a:t>
            </a:fld>
            <a:endParaRPr lang="en-US"/>
          </a:p>
        </p:txBody>
      </p:sp>
    </p:spTree>
    <p:extLst>
      <p:ext uri="{BB962C8B-B14F-4D97-AF65-F5344CB8AC3E}">
        <p14:creationId xmlns:p14="http://schemas.microsoft.com/office/powerpoint/2010/main" val="3920504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FC7968-23C4-44A7-A3B7-E52659032328}" type="datetimeFigureOut">
              <a:rPr lang="en-US" smtClean="0"/>
              <a:pPr/>
              <a:t>8/7/2021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DB9C3E-D56A-48F3-A109-E2A4A9DBD6B7}" type="slidenum">
              <a:rPr lang="en-US" smtClean="0"/>
              <a:pPr/>
              <a:t>‹#›</a:t>
            </a:fld>
            <a:endParaRPr lang="en-US"/>
          </a:p>
        </p:txBody>
      </p:sp>
    </p:spTree>
    <p:extLst>
      <p:ext uri="{BB962C8B-B14F-4D97-AF65-F5344CB8AC3E}">
        <p14:creationId xmlns:p14="http://schemas.microsoft.com/office/powerpoint/2010/main" val="41429118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FC7968-23C4-44A7-A3B7-E52659032328}" type="datetimeFigureOut">
              <a:rPr lang="en-US" smtClean="0"/>
              <a:pPr/>
              <a:t>8/7/2021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DB9C3E-D56A-48F3-A109-E2A4A9DBD6B7}" type="slidenum">
              <a:rPr lang="en-US" smtClean="0"/>
              <a:pPr/>
              <a:t>‹#›</a:t>
            </a:fld>
            <a:endParaRPr lang="en-US"/>
          </a:p>
        </p:txBody>
      </p:sp>
    </p:spTree>
    <p:extLst>
      <p:ext uri="{BB962C8B-B14F-4D97-AF65-F5344CB8AC3E}">
        <p14:creationId xmlns:p14="http://schemas.microsoft.com/office/powerpoint/2010/main" val="2400614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FC7968-23C4-44A7-A3B7-E52659032328}" type="datetimeFigureOut">
              <a:rPr lang="en-US" smtClean="0"/>
              <a:pPr/>
              <a:t>8/7/2021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DB9C3E-D56A-48F3-A109-E2A4A9DBD6B7}" type="slidenum">
              <a:rPr lang="en-US" smtClean="0"/>
              <a:pPr/>
              <a:t>‹#›</a:t>
            </a:fld>
            <a:endParaRPr lang="en-US"/>
          </a:p>
        </p:txBody>
      </p:sp>
    </p:spTree>
    <p:extLst>
      <p:ext uri="{BB962C8B-B14F-4D97-AF65-F5344CB8AC3E}">
        <p14:creationId xmlns:p14="http://schemas.microsoft.com/office/powerpoint/2010/main" val="3980456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 standalone="yes"?>
<Relationships xmlns="http://schemas.openxmlformats.org/package/2006/relationships"><Relationship Id="rId2" Type="http://schemas.openxmlformats.org/officeDocument/2006/relationships/image" Target="../media/image15.jpeg" /><Relationship Id="rId1" Type="http://schemas.openxmlformats.org/officeDocument/2006/relationships/slideLayout" Target="../slideLayouts/slideLayout2.xml"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2.xml"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 standalone="yes"?>
<Relationships xmlns="http://schemas.openxmlformats.org/package/2006/relationships"><Relationship Id="rId2" Type="http://schemas.openxmlformats.org/officeDocument/2006/relationships/image" Target="../media/image17.jpeg" /><Relationship Id="rId1" Type="http://schemas.openxmlformats.org/officeDocument/2006/relationships/slideLayout" Target="../slideLayouts/slideLayout2.xml" /></Relationships>
</file>

<file path=ppt/slides/_rels/slide45.xml.rels><?xml version="1.0" encoding="UTF-8" standalone="yes"?>
<Relationships xmlns="http://schemas.openxmlformats.org/package/2006/relationships"><Relationship Id="rId2" Type="http://schemas.openxmlformats.org/officeDocument/2006/relationships/image" Target="../media/image18.jpeg" /><Relationship Id="rId1" Type="http://schemas.openxmlformats.org/officeDocument/2006/relationships/slideLayout" Target="../slideLayouts/slideLayout2.xml" /></Relationships>
</file>

<file path=ppt/slides/_rels/slide46.xml.rels><?xml version="1.0" encoding="UTF-8" standalone="yes"?>
<Relationships xmlns="http://schemas.openxmlformats.org/package/2006/relationships"><Relationship Id="rId2" Type="http://schemas.openxmlformats.org/officeDocument/2006/relationships/image" Target="../media/image19.png" /><Relationship Id="rId1" Type="http://schemas.openxmlformats.org/officeDocument/2006/relationships/slideLayout" Target="../slideLayouts/slideLayout2.xml"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 standalone="yes"?>
<Relationships xmlns="http://schemas.openxmlformats.org/package/2006/relationships"><Relationship Id="rId2" Type="http://schemas.openxmlformats.org/officeDocument/2006/relationships/image" Target="../media/image20.jpeg" /><Relationship Id="rId1" Type="http://schemas.openxmlformats.org/officeDocument/2006/relationships/slideLayout" Target="../slideLayouts/slideLayout2.xml"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2.xml"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 standalone="yes"?>
<Relationships xmlns="http://schemas.openxmlformats.org/package/2006/relationships"><Relationship Id="rId3" Type="http://schemas.openxmlformats.org/officeDocument/2006/relationships/hyperlink" Target="http://www.moz.com/" TargetMode="External" /><Relationship Id="rId2" Type="http://schemas.openxmlformats.org/officeDocument/2006/relationships/hyperlink" Target="http://www.way2sms.com/" TargetMode="External" /><Relationship Id="rId1" Type="http://schemas.openxmlformats.org/officeDocument/2006/relationships/slideLayout" Target="../slideLayouts/slideLayout2.xml"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 standalone="yes"?>
<Relationships xmlns="http://schemas.openxmlformats.org/package/2006/relationships"><Relationship Id="rId2" Type="http://schemas.openxmlformats.org/officeDocument/2006/relationships/image" Target="../media/image23.png" /><Relationship Id="rId1" Type="http://schemas.openxmlformats.org/officeDocument/2006/relationships/slideLayout" Target="../slideLayouts/slideLayout2.xml" /></Relationships>
</file>

<file path=ppt/slides/_rels/slide69.xml.rels><?xml version="1.0" encoding="UTF-8" standalone="yes"?>
<Relationships xmlns="http://schemas.openxmlformats.org/package/2006/relationships"><Relationship Id="rId2" Type="http://schemas.openxmlformats.org/officeDocument/2006/relationships/image" Target="../media/image24.pn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70.xml.rels><?xml version="1.0" encoding="UTF-8" standalone="yes"?>
<Relationships xmlns="http://schemas.openxmlformats.org/package/2006/relationships"><Relationship Id="rId2" Type="http://schemas.openxmlformats.org/officeDocument/2006/relationships/image" Target="../media/image25.png" /><Relationship Id="rId1" Type="http://schemas.openxmlformats.org/officeDocument/2006/relationships/slideLayout" Target="../slideLayouts/slideLayout2.xml" /></Relationships>
</file>

<file path=ppt/slides/_rels/slide71.xml.rels><?xml version="1.0" encoding="UTF-8" standalone="yes"?>
<Relationships xmlns="http://schemas.openxmlformats.org/package/2006/relationships"><Relationship Id="rId2" Type="http://schemas.openxmlformats.org/officeDocument/2006/relationships/image" Target="../media/image26.png" /><Relationship Id="rId1" Type="http://schemas.openxmlformats.org/officeDocument/2006/relationships/slideLayout" Target="../slideLayouts/slideLayout2.xml"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Layout" Target="../slideLayouts/slideLayout2.xml"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 standalone="yes"?>
<Relationships xmlns="http://schemas.openxmlformats.org/package/2006/relationships"><Relationship Id="rId2" Type="http://schemas.openxmlformats.org/officeDocument/2006/relationships/image" Target="../media/image28.png" /><Relationship Id="rId1" Type="http://schemas.openxmlformats.org/officeDocument/2006/relationships/slideLayout" Target="../slideLayouts/slideLayout2.xml"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 standalone="yes"?>
<Relationships xmlns="http://schemas.openxmlformats.org/package/2006/relationships"><Relationship Id="rId2" Type="http://schemas.openxmlformats.org/officeDocument/2006/relationships/image" Target="../media/image29.png" /><Relationship Id="rId1" Type="http://schemas.openxmlformats.org/officeDocument/2006/relationships/slideLayout" Target="../slideLayouts/slideLayout2.xml"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 standalone="yes"?>
<Relationships xmlns="http://schemas.openxmlformats.org/package/2006/relationships"><Relationship Id="rId2" Type="http://schemas.openxmlformats.org/officeDocument/2006/relationships/image" Target="../media/image30.pn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80.xml.rels><?xml version="1.0" encoding="UTF-8" standalone="yes"?>
<Relationships xmlns="http://schemas.openxmlformats.org/package/2006/relationships"><Relationship Id="rId2" Type="http://schemas.openxmlformats.org/officeDocument/2006/relationships/image" Target="../media/image31.png" /><Relationship Id="rId1" Type="http://schemas.openxmlformats.org/officeDocument/2006/relationships/slideLayout" Target="../slideLayouts/slideLayout2.xml"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3" Type="http://schemas.openxmlformats.org/officeDocument/2006/relationships/hyperlink" Target="http://listings.local.yahoo.com/csubmit/index.php" TargetMode="External" /><Relationship Id="rId2" Type="http://schemas.openxmlformats.org/officeDocument/2006/relationships/hyperlink" Target="http://www.google.com/local/add/" TargetMode="External" /><Relationship Id="rId1" Type="http://schemas.openxmlformats.org/officeDocument/2006/relationships/slideLayout" Target="../slideLayouts/slideLayout2.xml" /><Relationship Id="rId4" Type="http://schemas.openxmlformats.org/officeDocument/2006/relationships/hyperlink" Target="https://ssl.bing.com/listings/BusinessSearch.asp" TargetMode="Externa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u="sng" dirty="0"/>
              <a:t>Search Engine Optimization</a:t>
            </a:r>
          </a:p>
        </p:txBody>
      </p:sp>
      <p:sp>
        <p:nvSpPr>
          <p:cNvPr id="3" name="Subtitle 2"/>
          <p:cNvSpPr>
            <a:spLocks noGrp="1"/>
          </p:cNvSpPr>
          <p:nvPr>
            <p:ph type="subTitle" idx="1"/>
          </p:nvPr>
        </p:nvSpPr>
        <p:spPr/>
        <p:txBody>
          <a:bodyPr/>
          <a:lstStyle/>
          <a:p>
            <a:endParaRPr lang="en-US" dirty="0"/>
          </a:p>
          <a:p>
            <a:endParaRPr lang="en-US" dirty="0"/>
          </a:p>
          <a:p>
            <a:r>
              <a:rPr lang="en-US" b="1" u="sng" dirty="0"/>
              <a:t>Chapter 1 : The Search Engine</a:t>
            </a:r>
          </a:p>
        </p:txBody>
      </p:sp>
    </p:spTree>
    <p:extLst>
      <p:ext uri="{BB962C8B-B14F-4D97-AF65-F5344CB8AC3E}">
        <p14:creationId xmlns:p14="http://schemas.microsoft.com/office/powerpoint/2010/main" val="30389238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Human Goals Of Searching :</a:t>
            </a:r>
          </a:p>
        </p:txBody>
      </p:sp>
      <p:sp>
        <p:nvSpPr>
          <p:cNvPr id="3" name="Content Placeholder 2"/>
          <p:cNvSpPr>
            <a:spLocks noGrp="1"/>
          </p:cNvSpPr>
          <p:nvPr>
            <p:ph idx="1"/>
          </p:nvPr>
        </p:nvSpPr>
        <p:spPr/>
        <p:txBody>
          <a:bodyPr>
            <a:normAutofit/>
          </a:bodyPr>
          <a:lstStyle/>
          <a:p>
            <a:r>
              <a:rPr lang="en-US" dirty="0"/>
              <a:t> Basic goal is to gather relevant information</a:t>
            </a:r>
          </a:p>
          <a:p>
            <a:r>
              <a:rPr lang="en-US" dirty="0"/>
              <a:t> Need for answer or solution or piece of information</a:t>
            </a:r>
          </a:p>
          <a:p>
            <a:r>
              <a:rPr lang="en-US" dirty="0"/>
              <a:t> Execute the query, check results, and check if you got what you        wanted and if not, then try a refined query.</a:t>
            </a:r>
          </a:p>
          <a:p>
            <a:pPr marL="0" indent="0">
              <a:buNone/>
            </a:pPr>
            <a:endParaRPr lang="en-US" dirty="0"/>
          </a:p>
          <a:p>
            <a:pPr marL="914400" lvl="2" indent="0">
              <a:buNone/>
            </a:pPr>
            <a:endParaRPr lang="en-US" dirty="0"/>
          </a:p>
          <a:p>
            <a:pPr lvl="3"/>
            <a:endParaRPr lang="en-US" dirty="0"/>
          </a:p>
          <a:p>
            <a:pPr lvl="2"/>
            <a:endParaRPr lang="en-US" dirty="0"/>
          </a:p>
        </p:txBody>
      </p:sp>
    </p:spTree>
    <p:extLst>
      <p:ext uri="{BB962C8B-B14F-4D97-AF65-F5344CB8AC3E}">
        <p14:creationId xmlns:p14="http://schemas.microsoft.com/office/powerpoint/2010/main" val="570271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Determining Searcher Intent :</a:t>
            </a:r>
          </a:p>
        </p:txBody>
      </p:sp>
      <p:sp>
        <p:nvSpPr>
          <p:cNvPr id="3" name="Content Placeholder 2"/>
          <p:cNvSpPr>
            <a:spLocks noGrp="1"/>
          </p:cNvSpPr>
          <p:nvPr>
            <p:ph idx="1"/>
          </p:nvPr>
        </p:nvSpPr>
        <p:spPr/>
        <p:txBody>
          <a:bodyPr/>
          <a:lstStyle/>
          <a:p>
            <a:r>
              <a:rPr lang="en-US" dirty="0"/>
              <a:t>SEO practitioners and the SE have common </a:t>
            </a:r>
            <a:r>
              <a:rPr lang="en-US" b="1" dirty="0"/>
              <a:t>goal of providing searcher with results that are relevant</a:t>
            </a:r>
            <a:r>
              <a:rPr lang="en-US" dirty="0"/>
              <a:t> to queries. </a:t>
            </a:r>
          </a:p>
          <a:p>
            <a:r>
              <a:rPr lang="en-US" dirty="0"/>
              <a:t> Once you get how people search for service, product or resource, you can reach more effectively </a:t>
            </a:r>
          </a:p>
          <a:p>
            <a:r>
              <a:rPr lang="en-US" b="1" dirty="0"/>
              <a:t>Different types of Queries :</a:t>
            </a:r>
          </a:p>
          <a:p>
            <a:pPr lvl="1"/>
            <a:r>
              <a:rPr lang="en-US" b="1" dirty="0"/>
              <a:t> </a:t>
            </a:r>
            <a:r>
              <a:rPr lang="en-US" dirty="0"/>
              <a:t>Navigational Query </a:t>
            </a:r>
          </a:p>
          <a:p>
            <a:pPr lvl="1"/>
            <a:r>
              <a:rPr lang="en-US" b="1" dirty="0"/>
              <a:t> </a:t>
            </a:r>
            <a:r>
              <a:rPr lang="en-US" dirty="0"/>
              <a:t>Informational Query</a:t>
            </a:r>
          </a:p>
          <a:p>
            <a:pPr lvl="1"/>
            <a:r>
              <a:rPr lang="en-US" dirty="0"/>
              <a:t> Transactional Query</a:t>
            </a:r>
          </a:p>
        </p:txBody>
      </p:sp>
    </p:spTree>
    <p:extLst>
      <p:ext uri="{BB962C8B-B14F-4D97-AF65-F5344CB8AC3E}">
        <p14:creationId xmlns:p14="http://schemas.microsoft.com/office/powerpoint/2010/main" val="1013804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Navigational Query :</a:t>
            </a:r>
          </a:p>
        </p:txBody>
      </p:sp>
      <p:sp>
        <p:nvSpPr>
          <p:cNvPr id="3" name="Content Placeholder 2"/>
          <p:cNvSpPr>
            <a:spLocks noGrp="1"/>
          </p:cNvSpPr>
          <p:nvPr>
            <p:ph idx="1"/>
          </p:nvPr>
        </p:nvSpPr>
        <p:spPr/>
        <p:txBody>
          <a:bodyPr/>
          <a:lstStyle/>
          <a:p>
            <a:r>
              <a:rPr lang="en-US" dirty="0"/>
              <a:t> Performed with the intent of surfing directly to a specific website</a:t>
            </a:r>
          </a:p>
          <a:p>
            <a:r>
              <a:rPr lang="en-US" dirty="0"/>
              <a:t> User may not know </a:t>
            </a:r>
            <a:r>
              <a:rPr lang="en-US" b="1" dirty="0"/>
              <a:t>exact URL</a:t>
            </a:r>
          </a:p>
          <a:p>
            <a:pPr marL="0" indent="0">
              <a:buNone/>
            </a:pPr>
            <a:endParaRPr lang="en-US"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369" y="2949261"/>
            <a:ext cx="10998557" cy="3773511"/>
          </a:xfrm>
          <a:prstGeom prst="rect">
            <a:avLst/>
          </a:prstGeom>
        </p:spPr>
      </p:pic>
    </p:spTree>
    <p:extLst>
      <p:ext uri="{BB962C8B-B14F-4D97-AF65-F5344CB8AC3E}">
        <p14:creationId xmlns:p14="http://schemas.microsoft.com/office/powerpoint/2010/main" val="27210391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Opportunities and Traffic value :</a:t>
            </a:r>
          </a:p>
        </p:txBody>
      </p:sp>
      <p:sp>
        <p:nvSpPr>
          <p:cNvPr id="3" name="Content Placeholder 2"/>
          <p:cNvSpPr>
            <a:spLocks noGrp="1"/>
          </p:cNvSpPr>
          <p:nvPr>
            <p:ph idx="1"/>
          </p:nvPr>
        </p:nvSpPr>
        <p:spPr/>
        <p:txBody>
          <a:bodyPr/>
          <a:lstStyle/>
          <a:p>
            <a:r>
              <a:rPr lang="en-US" dirty="0"/>
              <a:t> Pull searchers away from destination</a:t>
            </a:r>
          </a:p>
          <a:p>
            <a:r>
              <a:rPr lang="en-US" dirty="0"/>
              <a:t> Get investigatory traffic</a:t>
            </a:r>
          </a:p>
        </p:txBody>
      </p:sp>
    </p:spTree>
    <p:extLst>
      <p:ext uri="{BB962C8B-B14F-4D97-AF65-F5344CB8AC3E}">
        <p14:creationId xmlns:p14="http://schemas.microsoft.com/office/powerpoint/2010/main" val="11249187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Informational Query :</a:t>
            </a:r>
          </a:p>
        </p:txBody>
      </p:sp>
      <p:sp>
        <p:nvSpPr>
          <p:cNvPr id="3" name="Content Placeholder 2"/>
          <p:cNvSpPr>
            <a:spLocks noGrp="1"/>
          </p:cNvSpPr>
          <p:nvPr>
            <p:ph idx="1"/>
          </p:nvPr>
        </p:nvSpPr>
        <p:spPr/>
        <p:txBody>
          <a:bodyPr/>
          <a:lstStyle/>
          <a:p>
            <a:r>
              <a:rPr lang="en-US" dirty="0"/>
              <a:t> Includes </a:t>
            </a:r>
            <a:r>
              <a:rPr lang="en-US" b="1" dirty="0"/>
              <a:t>huge range</a:t>
            </a:r>
            <a:r>
              <a:rPr lang="en-US" dirty="0"/>
              <a:t> of queries</a:t>
            </a:r>
          </a:p>
          <a:p>
            <a:r>
              <a:rPr lang="en-US" dirty="0"/>
              <a:t> Example, local weather, maps, directions, award ceremony, stock market values, to 10 students list of any university, etc..</a:t>
            </a:r>
          </a:p>
          <a:p>
            <a:r>
              <a:rPr lang="en-US" dirty="0"/>
              <a:t> Primarily </a:t>
            </a:r>
            <a:r>
              <a:rPr lang="en-US" b="1" dirty="0"/>
              <a:t>non-transaction-oriented</a:t>
            </a:r>
            <a:r>
              <a:rPr lang="en-US" dirty="0"/>
              <a:t> (only includes information about a product or service)</a:t>
            </a:r>
          </a:p>
          <a:p>
            <a:r>
              <a:rPr lang="en-US" dirty="0"/>
              <a:t> No interaction, only </a:t>
            </a:r>
            <a:r>
              <a:rPr lang="en-US" b="1" dirty="0"/>
              <a:t>clicking</a:t>
            </a:r>
            <a:r>
              <a:rPr lang="en-US" dirty="0"/>
              <a:t> and </a:t>
            </a:r>
            <a:r>
              <a:rPr lang="en-US" b="1" dirty="0"/>
              <a:t>reading</a:t>
            </a:r>
            <a:r>
              <a:rPr lang="en-US" dirty="0"/>
              <a:t> information is required. </a:t>
            </a:r>
          </a:p>
        </p:txBody>
      </p:sp>
    </p:spTree>
    <p:extLst>
      <p:ext uri="{BB962C8B-B14F-4D97-AF65-F5344CB8AC3E}">
        <p14:creationId xmlns:p14="http://schemas.microsoft.com/office/powerpoint/2010/main" val="240911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9549" y="656823"/>
            <a:ext cx="10921285" cy="5988676"/>
          </a:xfrm>
        </p:spPr>
      </p:pic>
    </p:spTree>
    <p:extLst>
      <p:ext uri="{BB962C8B-B14F-4D97-AF65-F5344CB8AC3E}">
        <p14:creationId xmlns:p14="http://schemas.microsoft.com/office/powerpoint/2010/main" val="285074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Opportunities and Traffic :</a:t>
            </a:r>
          </a:p>
        </p:txBody>
      </p:sp>
      <p:sp>
        <p:nvSpPr>
          <p:cNvPr id="3" name="Content Placeholder 2"/>
          <p:cNvSpPr>
            <a:spLocks noGrp="1"/>
          </p:cNvSpPr>
          <p:nvPr>
            <p:ph idx="1"/>
          </p:nvPr>
        </p:nvSpPr>
        <p:spPr/>
        <p:txBody>
          <a:bodyPr/>
          <a:lstStyle/>
          <a:p>
            <a:r>
              <a:rPr lang="en-US" dirty="0"/>
              <a:t> Brand searchers with positive impression of your site, company</a:t>
            </a:r>
          </a:p>
          <a:p>
            <a:r>
              <a:rPr lang="en-US" dirty="0"/>
              <a:t> Attract </a:t>
            </a:r>
            <a:r>
              <a:rPr lang="en-US" b="1" dirty="0"/>
              <a:t>Inbound Links</a:t>
            </a:r>
          </a:p>
          <a:p>
            <a:r>
              <a:rPr lang="en-US" b="1" dirty="0"/>
              <a:t> </a:t>
            </a:r>
            <a:r>
              <a:rPr lang="en-US" dirty="0"/>
              <a:t>May convert to sign up or purchase</a:t>
            </a:r>
            <a:endParaRPr lang="en-US" b="1" dirty="0"/>
          </a:p>
        </p:txBody>
      </p:sp>
    </p:spTree>
    <p:extLst>
      <p:ext uri="{BB962C8B-B14F-4D97-AF65-F5344CB8AC3E}">
        <p14:creationId xmlns:p14="http://schemas.microsoft.com/office/powerpoint/2010/main" val="3397348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Transactional Query :</a:t>
            </a:r>
          </a:p>
        </p:txBody>
      </p:sp>
      <p:sp>
        <p:nvSpPr>
          <p:cNvPr id="3" name="Content Placeholder 2"/>
          <p:cNvSpPr>
            <a:spLocks noGrp="1"/>
          </p:cNvSpPr>
          <p:nvPr>
            <p:ph idx="1"/>
          </p:nvPr>
        </p:nvSpPr>
        <p:spPr/>
        <p:txBody>
          <a:bodyPr/>
          <a:lstStyle/>
          <a:p>
            <a:r>
              <a:rPr lang="en-US" dirty="0"/>
              <a:t> Don’t compulsory need credit card or other transfer</a:t>
            </a:r>
          </a:p>
          <a:p>
            <a:r>
              <a:rPr lang="en-US" dirty="0"/>
              <a:t> Example, Sign up for free trial accounts, creating mail account, paying for tickets, finding best local restaurant and booking</a:t>
            </a:r>
          </a:p>
          <a:p>
            <a:pPr marL="0" indent="0">
              <a:buNone/>
            </a:pP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1825" y="3155324"/>
            <a:ext cx="9762185" cy="3560054"/>
          </a:xfrm>
          <a:prstGeom prst="rect">
            <a:avLst/>
          </a:prstGeom>
        </p:spPr>
      </p:pic>
    </p:spTree>
    <p:extLst>
      <p:ext uri="{BB962C8B-B14F-4D97-AF65-F5344CB8AC3E}">
        <p14:creationId xmlns:p14="http://schemas.microsoft.com/office/powerpoint/2010/main" val="7933598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Opportunities and Traffic :</a:t>
            </a:r>
          </a:p>
        </p:txBody>
      </p:sp>
      <p:sp>
        <p:nvSpPr>
          <p:cNvPr id="3" name="Content Placeholder 2"/>
          <p:cNvSpPr>
            <a:spLocks noGrp="1"/>
          </p:cNvSpPr>
          <p:nvPr>
            <p:ph idx="1"/>
          </p:nvPr>
        </p:nvSpPr>
        <p:spPr/>
        <p:txBody>
          <a:bodyPr/>
          <a:lstStyle/>
          <a:p>
            <a:r>
              <a:rPr lang="en-US" dirty="0"/>
              <a:t> Achieve transaction (Finance or other)</a:t>
            </a:r>
          </a:p>
          <a:p>
            <a:r>
              <a:rPr lang="en-US" dirty="0"/>
              <a:t> Traffic may be very high. </a:t>
            </a:r>
          </a:p>
        </p:txBody>
      </p:sp>
    </p:spTree>
    <p:extLst>
      <p:ext uri="{BB962C8B-B14F-4D97-AF65-F5344CB8AC3E}">
        <p14:creationId xmlns:p14="http://schemas.microsoft.com/office/powerpoint/2010/main" val="2574749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How people search :</a:t>
            </a:r>
          </a:p>
        </p:txBody>
      </p:sp>
      <p:sp>
        <p:nvSpPr>
          <p:cNvPr id="3" name="Content Placeholder 2"/>
          <p:cNvSpPr>
            <a:spLocks noGrp="1"/>
          </p:cNvSpPr>
          <p:nvPr>
            <p:ph idx="1"/>
          </p:nvPr>
        </p:nvSpPr>
        <p:spPr/>
        <p:txBody>
          <a:bodyPr/>
          <a:lstStyle/>
          <a:p>
            <a:r>
              <a:rPr lang="en-US" dirty="0"/>
              <a:t> Important element</a:t>
            </a:r>
          </a:p>
          <a:p>
            <a:r>
              <a:rPr lang="en-US" dirty="0"/>
              <a:t> SE invests significant resources understanding how people use search, enabling them to produce better, faster, fresher, more relevant</a:t>
            </a:r>
          </a:p>
          <a:p>
            <a:r>
              <a:rPr lang="en-US" dirty="0"/>
              <a:t> For website publishers, information about how people search can be used to help improve the usability of a site as well as compatibility with SE.</a:t>
            </a:r>
          </a:p>
        </p:txBody>
      </p:sp>
    </p:spTree>
    <p:extLst>
      <p:ext uri="{BB962C8B-B14F-4D97-AF65-F5344CB8AC3E}">
        <p14:creationId xmlns:p14="http://schemas.microsoft.com/office/powerpoint/2010/main" val="2824116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Introduction :</a:t>
            </a:r>
          </a:p>
        </p:txBody>
      </p:sp>
      <p:sp>
        <p:nvSpPr>
          <p:cNvPr id="4" name="Content Placeholder 3"/>
          <p:cNvSpPr>
            <a:spLocks noGrp="1"/>
          </p:cNvSpPr>
          <p:nvPr>
            <p:ph idx="1"/>
          </p:nvPr>
        </p:nvSpPr>
        <p:spPr/>
        <p:txBody>
          <a:bodyPr/>
          <a:lstStyle/>
          <a:p>
            <a:r>
              <a:rPr lang="en-US" dirty="0"/>
              <a:t> What is Browser</a:t>
            </a:r>
          </a:p>
          <a:p>
            <a:r>
              <a:rPr lang="en-US" dirty="0"/>
              <a:t> What is Search Engine</a:t>
            </a:r>
          </a:p>
          <a:p>
            <a:r>
              <a:rPr lang="en-US" dirty="0"/>
              <a:t> Difference</a:t>
            </a:r>
          </a:p>
          <a:p>
            <a:r>
              <a:rPr lang="en-US" dirty="0"/>
              <a:t> Different Search Engines</a:t>
            </a:r>
          </a:p>
          <a:p>
            <a:pPr marL="0" indent="0">
              <a:buNone/>
            </a:pPr>
            <a:endParaRPr lang="en-US" dirty="0"/>
          </a:p>
        </p:txBody>
      </p:sp>
    </p:spTree>
    <p:extLst>
      <p:ext uri="{BB962C8B-B14F-4D97-AF65-F5344CB8AC3E}">
        <p14:creationId xmlns:p14="http://schemas.microsoft.com/office/powerpoint/2010/main" val="29851085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56195405"/>
              </p:ext>
            </p:extLst>
          </p:nvPr>
        </p:nvGraphicFramePr>
        <p:xfrm>
          <a:off x="838200" y="1825625"/>
          <a:ext cx="10515600" cy="2966720"/>
        </p:xfrm>
        <a:graphic>
          <a:graphicData uri="http://schemas.openxmlformats.org/drawingml/2006/table">
            <a:tbl>
              <a:tblPr firstRow="1" bandRow="1"/>
              <a:tblGrid>
                <a:gridCol w="5257800">
                  <a:extLst>
                    <a:ext uri="{9D8B030D-6E8A-4147-A177-3AD203B41FA5}">
                      <a16:colId xmlns:a16="http://schemas.microsoft.com/office/drawing/2014/main" val="20000"/>
                    </a:ext>
                  </a:extLst>
                </a:gridCol>
                <a:gridCol w="5257800">
                  <a:extLst>
                    <a:ext uri="{9D8B030D-6E8A-4147-A177-3AD203B41FA5}">
                      <a16:colId xmlns:a16="http://schemas.microsoft.com/office/drawing/2014/main" val="20001"/>
                    </a:ext>
                  </a:extLst>
                </a:gridCol>
              </a:tblGrid>
              <a:tr h="370840">
                <a:tc>
                  <a:txBody>
                    <a:bodyPr/>
                    <a:lstStyle/>
                    <a:p>
                      <a:r>
                        <a:rPr lang="en-US" dirty="0"/>
                        <a:t>Category Name</a:t>
                      </a:r>
                    </a:p>
                  </a:txBody>
                  <a:tcPr/>
                </a:tc>
                <a:tc>
                  <a:txBody>
                    <a:bodyPr/>
                    <a:lstStyle/>
                    <a:p>
                      <a:r>
                        <a:rPr lang="en-US" dirty="0"/>
                        <a:t>Total searches</a:t>
                      </a:r>
                    </a:p>
                  </a:txBody>
                  <a:tcPr/>
                </a:tc>
                <a:extLst>
                  <a:ext uri="{0D108BD9-81ED-4DB2-BD59-A6C34878D82A}">
                    <a16:rowId xmlns:a16="http://schemas.microsoft.com/office/drawing/2014/main" val="10000"/>
                  </a:ext>
                </a:extLst>
              </a:tr>
              <a:tr h="370840">
                <a:tc>
                  <a:txBody>
                    <a:bodyPr/>
                    <a:lstStyle/>
                    <a:p>
                      <a:r>
                        <a:rPr lang="en-US" dirty="0"/>
                        <a:t>Entertainment</a:t>
                      </a:r>
                    </a:p>
                  </a:txBody>
                  <a:tcPr/>
                </a:tc>
                <a:tc>
                  <a:txBody>
                    <a:bodyPr/>
                    <a:lstStyle/>
                    <a:p>
                      <a:r>
                        <a:rPr lang="en-US" dirty="0"/>
                        <a:t>2,789,625,911</a:t>
                      </a:r>
                    </a:p>
                  </a:txBody>
                  <a:tcPr/>
                </a:tc>
                <a:extLst>
                  <a:ext uri="{0D108BD9-81ED-4DB2-BD59-A6C34878D82A}">
                    <a16:rowId xmlns:a16="http://schemas.microsoft.com/office/drawing/2014/main" val="10001"/>
                  </a:ext>
                </a:extLst>
              </a:tr>
              <a:tr h="370840">
                <a:tc>
                  <a:txBody>
                    <a:bodyPr/>
                    <a:lstStyle/>
                    <a:p>
                      <a:r>
                        <a:rPr lang="en-US" dirty="0"/>
                        <a:t>Retail</a:t>
                      </a:r>
                    </a:p>
                  </a:txBody>
                  <a:tcPr/>
                </a:tc>
                <a:tc>
                  <a:txBody>
                    <a:bodyPr/>
                    <a:lstStyle/>
                    <a:p>
                      <a:r>
                        <a:rPr lang="en-US" dirty="0"/>
                        <a:t>1,686,123,715</a:t>
                      </a:r>
                    </a:p>
                  </a:txBody>
                  <a:tcPr/>
                </a:tc>
                <a:extLst>
                  <a:ext uri="{0D108BD9-81ED-4DB2-BD59-A6C34878D82A}">
                    <a16:rowId xmlns:a16="http://schemas.microsoft.com/office/drawing/2014/main" val="10002"/>
                  </a:ext>
                </a:extLst>
              </a:tr>
              <a:tr h="370840">
                <a:tc>
                  <a:txBody>
                    <a:bodyPr/>
                    <a:lstStyle/>
                    <a:p>
                      <a:r>
                        <a:rPr lang="en-US" dirty="0"/>
                        <a:t>Services</a:t>
                      </a:r>
                    </a:p>
                  </a:txBody>
                  <a:tcPr/>
                </a:tc>
                <a:tc>
                  <a:txBody>
                    <a:bodyPr/>
                    <a:lstStyle/>
                    <a:p>
                      <a:r>
                        <a:rPr lang="en-US" dirty="0"/>
                        <a:t>1,288,400,837</a:t>
                      </a:r>
                    </a:p>
                  </a:txBody>
                  <a:tcPr/>
                </a:tc>
                <a:extLst>
                  <a:ext uri="{0D108BD9-81ED-4DB2-BD59-A6C34878D82A}">
                    <a16:rowId xmlns:a16="http://schemas.microsoft.com/office/drawing/2014/main" val="10003"/>
                  </a:ext>
                </a:extLst>
              </a:tr>
              <a:tr h="370840">
                <a:tc>
                  <a:txBody>
                    <a:bodyPr/>
                    <a:lstStyle/>
                    <a:p>
                      <a:r>
                        <a:rPr lang="en-US" dirty="0"/>
                        <a:t>Travel</a:t>
                      </a:r>
                    </a:p>
                  </a:txBody>
                  <a:tcPr/>
                </a:tc>
                <a:tc>
                  <a:txBody>
                    <a:bodyPr/>
                    <a:lstStyle/>
                    <a:p>
                      <a:r>
                        <a:rPr lang="en-US" dirty="0"/>
                        <a:t>462,129,798</a:t>
                      </a:r>
                    </a:p>
                  </a:txBody>
                  <a:tcPr/>
                </a:tc>
                <a:extLst>
                  <a:ext uri="{0D108BD9-81ED-4DB2-BD59-A6C34878D82A}">
                    <a16:rowId xmlns:a16="http://schemas.microsoft.com/office/drawing/2014/main" val="10004"/>
                  </a:ext>
                </a:extLst>
              </a:tr>
              <a:tr h="370840">
                <a:tc>
                  <a:txBody>
                    <a:bodyPr/>
                    <a:lstStyle/>
                    <a:p>
                      <a:r>
                        <a:rPr lang="en-US" dirty="0"/>
                        <a:t>Health</a:t>
                      </a:r>
                    </a:p>
                  </a:txBody>
                  <a:tcPr/>
                </a:tc>
                <a:tc>
                  <a:txBody>
                    <a:bodyPr/>
                    <a:lstStyle/>
                    <a:p>
                      <a:r>
                        <a:rPr lang="en-US" dirty="0"/>
                        <a:t>435,860,663</a:t>
                      </a:r>
                    </a:p>
                  </a:txBody>
                  <a:tcPr/>
                </a:tc>
                <a:extLst>
                  <a:ext uri="{0D108BD9-81ED-4DB2-BD59-A6C34878D82A}">
                    <a16:rowId xmlns:a16="http://schemas.microsoft.com/office/drawing/2014/main" val="10005"/>
                  </a:ext>
                </a:extLst>
              </a:tr>
              <a:tr h="370840">
                <a:tc>
                  <a:txBody>
                    <a:bodyPr/>
                    <a:lstStyle/>
                    <a:p>
                      <a:r>
                        <a:rPr lang="en-US" dirty="0"/>
                        <a:t>News/ Information</a:t>
                      </a:r>
                    </a:p>
                  </a:txBody>
                  <a:tcPr/>
                </a:tc>
                <a:tc>
                  <a:txBody>
                    <a:bodyPr/>
                    <a:lstStyle/>
                    <a:p>
                      <a:r>
                        <a:rPr lang="en-US" dirty="0"/>
                        <a:t>421,756,642</a:t>
                      </a:r>
                    </a:p>
                  </a:txBody>
                  <a:tcPr/>
                </a:tc>
                <a:extLst>
                  <a:ext uri="{0D108BD9-81ED-4DB2-BD59-A6C34878D82A}">
                    <a16:rowId xmlns:a16="http://schemas.microsoft.com/office/drawing/2014/main" val="10006"/>
                  </a:ext>
                </a:extLst>
              </a:tr>
              <a:tr h="370840">
                <a:tc>
                  <a:txBody>
                    <a:bodyPr/>
                    <a:lstStyle/>
                    <a:p>
                      <a:r>
                        <a:rPr lang="en-US" dirty="0"/>
                        <a:t>Sports</a:t>
                      </a:r>
                    </a:p>
                  </a:txBody>
                  <a:tcPr/>
                </a:tc>
                <a:tc>
                  <a:txBody>
                    <a:bodyPr/>
                    <a:lstStyle/>
                    <a:p>
                      <a:r>
                        <a:rPr lang="en-US" dirty="0"/>
                        <a:t>297,503,391</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2448382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How SE drive commerce on the web :</a:t>
            </a:r>
          </a:p>
        </p:txBody>
      </p:sp>
      <p:sp>
        <p:nvSpPr>
          <p:cNvPr id="3" name="Content Placeholder 2"/>
          <p:cNvSpPr>
            <a:spLocks noGrp="1"/>
          </p:cNvSpPr>
          <p:nvPr>
            <p:ph idx="1"/>
          </p:nvPr>
        </p:nvSpPr>
        <p:spPr/>
        <p:txBody>
          <a:bodyPr>
            <a:normAutofit fontScale="85000" lnSpcReduction="20000"/>
          </a:bodyPr>
          <a:lstStyle/>
          <a:p>
            <a:r>
              <a:rPr lang="en-US" dirty="0"/>
              <a:t> People use SE for wide variety of purpose, like research, locate and buy products</a:t>
            </a:r>
          </a:p>
          <a:p>
            <a:r>
              <a:rPr lang="en-US" dirty="0"/>
              <a:t> Two types of markets :</a:t>
            </a:r>
          </a:p>
          <a:p>
            <a:pPr lvl="1"/>
            <a:r>
              <a:rPr lang="en-US" dirty="0"/>
              <a:t> Online</a:t>
            </a:r>
          </a:p>
          <a:p>
            <a:pPr lvl="1"/>
            <a:r>
              <a:rPr lang="en-US" dirty="0"/>
              <a:t> Offline</a:t>
            </a:r>
          </a:p>
          <a:p>
            <a:pPr marL="457200" lvl="1" indent="0">
              <a:buNone/>
            </a:pPr>
            <a:endParaRPr lang="en-US" dirty="0"/>
          </a:p>
          <a:p>
            <a:pPr marL="457200" lvl="1" indent="0">
              <a:buNone/>
            </a:pPr>
            <a:r>
              <a:rPr lang="en-US" dirty="0"/>
              <a:t>Online : Offline &gt; 1 : 6</a:t>
            </a:r>
          </a:p>
          <a:p>
            <a:pPr marL="457200" lvl="1" indent="0">
              <a:buNone/>
            </a:pPr>
            <a:endParaRPr lang="en-US" dirty="0"/>
          </a:p>
          <a:p>
            <a:pPr marL="457200" lvl="1" indent="0">
              <a:buNone/>
            </a:pPr>
            <a:r>
              <a:rPr lang="en-US" dirty="0"/>
              <a:t>According to Forrester research, over $155 billion worth consumer goods were purchased online in US in 2009</a:t>
            </a:r>
          </a:p>
          <a:p>
            <a:pPr marL="457200" lvl="1" indent="0">
              <a:buNone/>
            </a:pPr>
            <a:endParaRPr lang="en-US" dirty="0"/>
          </a:p>
          <a:p>
            <a:pPr marL="457200" lvl="1" indent="0">
              <a:buNone/>
            </a:pPr>
            <a:r>
              <a:rPr lang="en-US" dirty="0"/>
              <a:t>Local search is increasingly important component of SEO</a:t>
            </a:r>
          </a:p>
          <a:p>
            <a:pPr marL="457200" lvl="1" indent="0">
              <a:buNone/>
            </a:pPr>
            <a:endParaRPr lang="en-US" dirty="0"/>
          </a:p>
          <a:p>
            <a:pPr marL="457200" lvl="1" indent="0">
              <a:buNone/>
            </a:pPr>
            <a:endParaRPr lang="en-US" dirty="0"/>
          </a:p>
          <a:p>
            <a:pPr marL="457200" lvl="1" indent="0">
              <a:buNone/>
            </a:pPr>
            <a:endParaRPr lang="en-US" dirty="0"/>
          </a:p>
          <a:p>
            <a:pPr marL="457200" lvl="1" indent="0">
              <a:buNone/>
            </a:pPr>
            <a:r>
              <a:rPr lang="en-US" dirty="0"/>
              <a:t>		</a:t>
            </a:r>
          </a:p>
          <a:p>
            <a:pPr lvl="3"/>
            <a:endParaRPr lang="en-US" dirty="0"/>
          </a:p>
          <a:p>
            <a:pPr lvl="1"/>
            <a:endParaRPr lang="en-US" dirty="0"/>
          </a:p>
        </p:txBody>
      </p:sp>
    </p:spTree>
    <p:extLst>
      <p:ext uri="{BB962C8B-B14F-4D97-AF65-F5344CB8AC3E}">
        <p14:creationId xmlns:p14="http://schemas.microsoft.com/office/powerpoint/2010/main" val="15781776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Eye tracking : How user scan result pages</a:t>
            </a:r>
          </a:p>
        </p:txBody>
      </p:sp>
      <p:sp>
        <p:nvSpPr>
          <p:cNvPr id="3" name="Content Placeholder 2"/>
          <p:cNvSpPr>
            <a:spLocks noGrp="1"/>
          </p:cNvSpPr>
          <p:nvPr>
            <p:ph idx="1"/>
          </p:nvPr>
        </p:nvSpPr>
        <p:spPr>
          <a:xfrm>
            <a:off x="863958" y="1774109"/>
            <a:ext cx="10515600" cy="4351338"/>
          </a:xfrm>
        </p:spPr>
        <p:txBody>
          <a:bodyPr>
            <a:normAutofit lnSpcReduction="10000"/>
          </a:bodyPr>
          <a:lstStyle/>
          <a:p>
            <a:r>
              <a:rPr lang="en-US" dirty="0"/>
              <a:t> Research firms </a:t>
            </a:r>
            <a:r>
              <a:rPr lang="en-US" b="1" dirty="0" err="1"/>
              <a:t>Enquiro</a:t>
            </a:r>
            <a:r>
              <a:rPr lang="en-US" b="1" dirty="0"/>
              <a:t> ,  </a:t>
            </a:r>
            <a:r>
              <a:rPr lang="en-US" b="1" dirty="0" err="1"/>
              <a:t>Eyetool</a:t>
            </a:r>
            <a:r>
              <a:rPr lang="en-US" b="1" dirty="0"/>
              <a:t> , </a:t>
            </a:r>
            <a:r>
              <a:rPr lang="en-US" b="1" dirty="0" err="1"/>
              <a:t>Didit</a:t>
            </a:r>
            <a:r>
              <a:rPr lang="en-US" b="1" dirty="0"/>
              <a:t> </a:t>
            </a:r>
            <a:r>
              <a:rPr lang="en-US" dirty="0"/>
              <a:t>conducted </a:t>
            </a:r>
            <a:r>
              <a:rPr lang="en-US" b="1" dirty="0"/>
              <a:t>Heat-map</a:t>
            </a:r>
            <a:r>
              <a:rPr lang="en-US" dirty="0"/>
              <a:t> testing with search engine users.</a:t>
            </a:r>
          </a:p>
          <a:p>
            <a:r>
              <a:rPr lang="en-US" dirty="0"/>
              <a:t> The graphic will indicate that users spend most amount of time focusing their eyes in the </a:t>
            </a:r>
            <a:r>
              <a:rPr lang="en-US" b="1" dirty="0"/>
              <a:t>top-left area</a:t>
            </a:r>
            <a:r>
              <a:rPr lang="en-US" dirty="0"/>
              <a:t>, where shading is darkest. </a:t>
            </a:r>
          </a:p>
          <a:p>
            <a:r>
              <a:rPr lang="en-US" dirty="0"/>
              <a:t> SERP (Search Engine Result Pages) is attracting images on results. </a:t>
            </a:r>
          </a:p>
          <a:p>
            <a:r>
              <a:rPr lang="en-US" dirty="0"/>
              <a:t> Viewing standard Google results page, users tended to create an “</a:t>
            </a:r>
            <a:r>
              <a:rPr lang="en-US" b="1" u="sng" dirty="0"/>
              <a:t>F-shaped</a:t>
            </a:r>
            <a:r>
              <a:rPr lang="en-US" dirty="0"/>
              <a:t>” pattern with their eye movements, focusing first and longest on the upper-left corner of the screen. </a:t>
            </a:r>
          </a:p>
          <a:p>
            <a:r>
              <a:rPr lang="en-US" dirty="0"/>
              <a:t> Moving down vertically through the first two or three results, moving across first paid result. </a:t>
            </a:r>
          </a:p>
        </p:txBody>
      </p:sp>
    </p:spTree>
    <p:extLst>
      <p:ext uri="{BB962C8B-B14F-4D97-AF65-F5344CB8AC3E}">
        <p14:creationId xmlns:p14="http://schemas.microsoft.com/office/powerpoint/2010/main" val="41472619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5148" y="209372"/>
            <a:ext cx="10470524" cy="6426559"/>
          </a:xfrm>
        </p:spPr>
      </p:pic>
    </p:spTree>
    <p:extLst>
      <p:ext uri="{BB962C8B-B14F-4D97-AF65-F5344CB8AC3E}">
        <p14:creationId xmlns:p14="http://schemas.microsoft.com/office/powerpoint/2010/main" val="36120336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3" name="Content Placeholder 2"/>
          <p:cNvSpPr>
            <a:spLocks noGrp="1"/>
          </p:cNvSpPr>
          <p:nvPr>
            <p:ph idx="1"/>
          </p:nvPr>
        </p:nvSpPr>
        <p:spPr/>
        <p:txBody>
          <a:bodyPr/>
          <a:lstStyle/>
          <a:p>
            <a:r>
              <a:rPr lang="en-US" dirty="0"/>
              <a:t> In May 2008, Google introduced the nation of </a:t>
            </a:r>
            <a:r>
              <a:rPr lang="en-US" b="1" dirty="0"/>
              <a:t>Universal Search </a:t>
            </a:r>
          </a:p>
          <a:p>
            <a:r>
              <a:rPr lang="en-US" dirty="0"/>
              <a:t> This was just showing 10 most relevant web pages (now 10 blue links)</a:t>
            </a:r>
          </a:p>
          <a:p>
            <a:r>
              <a:rPr lang="en-US" dirty="0"/>
              <a:t> Now results are shown via media, videos, images, news and so on. </a:t>
            </a:r>
          </a:p>
          <a:p>
            <a:r>
              <a:rPr lang="en-US" dirty="0"/>
              <a:t> Other search engines followed within few months, and further this general concept referred as </a:t>
            </a:r>
            <a:r>
              <a:rPr lang="en-US" b="1" dirty="0"/>
              <a:t>Blended Search</a:t>
            </a:r>
          </a:p>
          <a:p>
            <a:r>
              <a:rPr lang="en-US" b="1" dirty="0"/>
              <a:t> </a:t>
            </a:r>
            <a:r>
              <a:rPr lang="en-US" dirty="0"/>
              <a:t>Generally users focuses on image or video thumbnail first</a:t>
            </a:r>
            <a:endParaRPr lang="en-US" b="1" dirty="0"/>
          </a:p>
        </p:txBody>
      </p:sp>
    </p:spTree>
    <p:extLst>
      <p:ext uri="{BB962C8B-B14F-4D97-AF65-F5344CB8AC3E}">
        <p14:creationId xmlns:p14="http://schemas.microsoft.com/office/powerpoint/2010/main" val="17630685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Click tracking : How users click on results</a:t>
            </a:r>
          </a:p>
        </p:txBody>
      </p:sp>
      <p:sp>
        <p:nvSpPr>
          <p:cNvPr id="3" name="Content Placeholder 2"/>
          <p:cNvSpPr>
            <a:spLocks noGrp="1"/>
          </p:cNvSpPr>
          <p:nvPr>
            <p:ph idx="1"/>
          </p:nvPr>
        </p:nvSpPr>
        <p:spPr/>
        <p:txBody>
          <a:bodyPr/>
          <a:lstStyle/>
          <a:p>
            <a:r>
              <a:rPr lang="en-US" dirty="0"/>
              <a:t> Natural V/s Paid</a:t>
            </a:r>
          </a:p>
          <a:p>
            <a:r>
              <a:rPr lang="en-US" dirty="0"/>
              <a:t> Click tracking is second process after eye tracking</a:t>
            </a:r>
          </a:p>
          <a:p>
            <a:r>
              <a:rPr lang="en-US" dirty="0"/>
              <a:t> 85% of searchers click on </a:t>
            </a:r>
            <a:r>
              <a:rPr lang="en-US" b="1" dirty="0"/>
              <a:t>natural results</a:t>
            </a:r>
          </a:p>
          <a:p>
            <a:pPr marL="0" indent="0">
              <a:buNone/>
            </a:pPr>
            <a:endParaRPr lang="en-US" b="1" dirty="0"/>
          </a:p>
        </p:txBody>
      </p:sp>
    </p:spTree>
    <p:extLst>
      <p:ext uri="{BB962C8B-B14F-4D97-AF65-F5344CB8AC3E}">
        <p14:creationId xmlns:p14="http://schemas.microsoft.com/office/powerpoint/2010/main" val="4297345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0665" y="504668"/>
            <a:ext cx="10947042" cy="5842112"/>
          </a:xfrm>
        </p:spPr>
      </p:pic>
    </p:spTree>
    <p:extLst>
      <p:ext uri="{BB962C8B-B14F-4D97-AF65-F5344CB8AC3E}">
        <p14:creationId xmlns:p14="http://schemas.microsoft.com/office/powerpoint/2010/main" val="3801096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7901" y="412124"/>
            <a:ext cx="10385355" cy="5854991"/>
          </a:xfrm>
        </p:spPr>
      </p:pic>
    </p:spTree>
    <p:extLst>
      <p:ext uri="{BB962C8B-B14F-4D97-AF65-F5344CB8AC3E}">
        <p14:creationId xmlns:p14="http://schemas.microsoft.com/office/powerpoint/2010/main" val="2228252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82580" y="270456"/>
            <a:ext cx="11384924" cy="6220496"/>
          </a:xfrm>
        </p:spPr>
      </p:pic>
    </p:spTree>
    <p:extLst>
      <p:ext uri="{BB962C8B-B14F-4D97-AF65-F5344CB8AC3E}">
        <p14:creationId xmlns:p14="http://schemas.microsoft.com/office/powerpoint/2010/main" val="22890645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2581" y="412124"/>
            <a:ext cx="11075830" cy="5739081"/>
          </a:xfrm>
        </p:spPr>
      </p:pic>
    </p:spTree>
    <p:extLst>
      <p:ext uri="{BB962C8B-B14F-4D97-AF65-F5344CB8AC3E}">
        <p14:creationId xmlns:p14="http://schemas.microsoft.com/office/powerpoint/2010/main" val="2348607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u="sng" dirty="0"/>
              <a:t>Browser :</a:t>
            </a:r>
          </a:p>
        </p:txBody>
      </p:sp>
      <p:sp>
        <p:nvSpPr>
          <p:cNvPr id="5" name="Content Placeholder 4"/>
          <p:cNvSpPr>
            <a:spLocks noGrp="1"/>
          </p:cNvSpPr>
          <p:nvPr>
            <p:ph idx="1"/>
          </p:nvPr>
        </p:nvSpPr>
        <p:spPr/>
        <p:txBody>
          <a:bodyPr/>
          <a:lstStyle/>
          <a:p>
            <a:r>
              <a:rPr lang="en-US" dirty="0"/>
              <a:t> A software application</a:t>
            </a:r>
          </a:p>
          <a:p>
            <a:r>
              <a:rPr lang="en-US" dirty="0"/>
              <a:t> Provides Facilities for search, accessing information</a:t>
            </a:r>
          </a:p>
          <a:p>
            <a:r>
              <a:rPr lang="en-US" dirty="0"/>
              <a:t> Other facilities like downloading, history, bookmarks, cookies</a:t>
            </a:r>
          </a:p>
          <a:p>
            <a:r>
              <a:rPr lang="en-US" dirty="0"/>
              <a:t> User request for a web page, browser retrieves content from server</a:t>
            </a:r>
          </a:p>
          <a:p>
            <a:endParaRPr lang="en-US" dirty="0"/>
          </a:p>
        </p:txBody>
      </p:sp>
    </p:spTree>
    <p:extLst>
      <p:ext uri="{BB962C8B-B14F-4D97-AF65-F5344CB8AC3E}">
        <p14:creationId xmlns:p14="http://schemas.microsoft.com/office/powerpoint/2010/main" val="16446041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4248" y="357433"/>
            <a:ext cx="10197565" cy="6043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flipH="1">
            <a:off x="9569003" y="1700011"/>
            <a:ext cx="1880315" cy="8757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4801674" y="2575775"/>
            <a:ext cx="217867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1813774" y="1745087"/>
            <a:ext cx="2987899" cy="55379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868214" y="1837317"/>
            <a:ext cx="2112135" cy="369332"/>
          </a:xfrm>
          <a:prstGeom prst="rect">
            <a:avLst/>
          </a:prstGeom>
          <a:noFill/>
        </p:spPr>
        <p:txBody>
          <a:bodyPr wrap="square" rtlCol="0">
            <a:spAutoFit/>
          </a:bodyPr>
          <a:lstStyle/>
          <a:p>
            <a:r>
              <a:rPr lang="en-US" b="1" dirty="0">
                <a:solidFill>
                  <a:srgbClr val="FF0000"/>
                </a:solidFill>
              </a:rPr>
              <a:t>Timings for result</a:t>
            </a:r>
          </a:p>
        </p:txBody>
      </p:sp>
      <p:sp>
        <p:nvSpPr>
          <p:cNvPr id="11" name="TextBox 10"/>
          <p:cNvSpPr txBox="1"/>
          <p:nvPr/>
        </p:nvSpPr>
        <p:spPr>
          <a:xfrm>
            <a:off x="6362163" y="2575775"/>
            <a:ext cx="1236372" cy="646331"/>
          </a:xfrm>
          <a:prstGeom prst="rect">
            <a:avLst/>
          </a:prstGeom>
          <a:noFill/>
        </p:spPr>
        <p:txBody>
          <a:bodyPr wrap="square" rtlCol="0">
            <a:spAutoFit/>
          </a:bodyPr>
          <a:lstStyle/>
          <a:p>
            <a:r>
              <a:rPr lang="en-US" b="1" dirty="0">
                <a:solidFill>
                  <a:srgbClr val="FF0000"/>
                </a:solidFill>
              </a:rPr>
              <a:t>Natural results</a:t>
            </a:r>
          </a:p>
        </p:txBody>
      </p:sp>
      <p:sp>
        <p:nvSpPr>
          <p:cNvPr id="12" name="TextBox 11"/>
          <p:cNvSpPr txBox="1"/>
          <p:nvPr/>
        </p:nvSpPr>
        <p:spPr>
          <a:xfrm>
            <a:off x="11410682" y="1560318"/>
            <a:ext cx="884349" cy="923330"/>
          </a:xfrm>
          <a:prstGeom prst="rect">
            <a:avLst/>
          </a:prstGeom>
          <a:noFill/>
        </p:spPr>
        <p:txBody>
          <a:bodyPr wrap="square" rtlCol="0">
            <a:spAutoFit/>
          </a:bodyPr>
          <a:lstStyle/>
          <a:p>
            <a:r>
              <a:rPr lang="en-US" b="1" dirty="0">
                <a:solidFill>
                  <a:srgbClr val="FF0000"/>
                </a:solidFill>
              </a:rPr>
              <a:t>Paid results</a:t>
            </a:r>
          </a:p>
          <a:p>
            <a:endParaRPr lang="en-US" b="1" dirty="0">
              <a:solidFill>
                <a:srgbClr val="FF0000"/>
              </a:solidFill>
            </a:endParaRPr>
          </a:p>
        </p:txBody>
      </p:sp>
    </p:spTree>
    <p:extLst>
      <p:ext uri="{BB962C8B-B14F-4D97-AF65-F5344CB8AC3E}">
        <p14:creationId xmlns:p14="http://schemas.microsoft.com/office/powerpoint/2010/main" val="36104470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Natural V/s. Paid Results :</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02636188"/>
              </p:ext>
            </p:extLst>
          </p:nvPr>
        </p:nvGraphicFramePr>
        <p:xfrm>
          <a:off x="838200" y="1825625"/>
          <a:ext cx="10515600" cy="3484880"/>
        </p:xfrm>
        <a:graphic>
          <a:graphicData uri="http://schemas.openxmlformats.org/drawingml/2006/table">
            <a:tbl>
              <a:tblPr firstRow="1" bandRow="1"/>
              <a:tblGrid>
                <a:gridCol w="5257800">
                  <a:extLst>
                    <a:ext uri="{9D8B030D-6E8A-4147-A177-3AD203B41FA5}">
                      <a16:colId xmlns:a16="http://schemas.microsoft.com/office/drawing/2014/main" val="20000"/>
                    </a:ext>
                  </a:extLst>
                </a:gridCol>
                <a:gridCol w="5257800">
                  <a:extLst>
                    <a:ext uri="{9D8B030D-6E8A-4147-A177-3AD203B41FA5}">
                      <a16:colId xmlns:a16="http://schemas.microsoft.com/office/drawing/2014/main" val="20001"/>
                    </a:ext>
                  </a:extLst>
                </a:gridCol>
              </a:tblGrid>
              <a:tr h="370840">
                <a:tc>
                  <a:txBody>
                    <a:bodyPr/>
                    <a:lstStyle/>
                    <a:p>
                      <a:r>
                        <a:rPr lang="en-US" sz="2800" b="1" dirty="0"/>
                        <a:t>Natural Results</a:t>
                      </a:r>
                    </a:p>
                  </a:txBody>
                  <a:tcPr/>
                </a:tc>
                <a:tc>
                  <a:txBody>
                    <a:bodyPr/>
                    <a:lstStyle/>
                    <a:p>
                      <a:r>
                        <a:rPr lang="en-US" sz="2800" b="1" dirty="0"/>
                        <a:t>Paid Results</a:t>
                      </a:r>
                    </a:p>
                  </a:txBody>
                  <a:tcPr/>
                </a:tc>
                <a:extLst>
                  <a:ext uri="{0D108BD9-81ED-4DB2-BD59-A6C34878D82A}">
                    <a16:rowId xmlns:a16="http://schemas.microsoft.com/office/drawing/2014/main" val="10000"/>
                  </a:ext>
                </a:extLst>
              </a:tr>
              <a:tr h="370840">
                <a:tc>
                  <a:txBody>
                    <a:bodyPr/>
                    <a:lstStyle/>
                    <a:p>
                      <a:r>
                        <a:rPr lang="en-US" dirty="0"/>
                        <a:t>It costs </a:t>
                      </a:r>
                      <a:r>
                        <a:rPr lang="en-US" b="1" dirty="0"/>
                        <a:t>nothing</a:t>
                      </a:r>
                    </a:p>
                  </a:txBody>
                  <a:tcPr/>
                </a:tc>
                <a:tc>
                  <a:txBody>
                    <a:bodyPr/>
                    <a:lstStyle/>
                    <a:p>
                      <a:r>
                        <a:rPr lang="en-US" dirty="0"/>
                        <a:t>Costs </a:t>
                      </a:r>
                    </a:p>
                  </a:txBody>
                  <a:tcPr/>
                </a:tc>
                <a:extLst>
                  <a:ext uri="{0D108BD9-81ED-4DB2-BD59-A6C34878D82A}">
                    <a16:rowId xmlns:a16="http://schemas.microsoft.com/office/drawing/2014/main" val="10001"/>
                  </a:ext>
                </a:extLst>
              </a:tr>
              <a:tr h="370840">
                <a:tc>
                  <a:txBody>
                    <a:bodyPr/>
                    <a:lstStyle/>
                    <a:p>
                      <a:r>
                        <a:rPr lang="en-US" b="0" dirty="0"/>
                        <a:t>Attracts relevant users</a:t>
                      </a:r>
                    </a:p>
                  </a:txBody>
                  <a:tcPr/>
                </a:tc>
                <a:tc>
                  <a:txBody>
                    <a:bodyPr/>
                    <a:lstStyle/>
                    <a:p>
                      <a:r>
                        <a:rPr lang="en-US" dirty="0"/>
                        <a:t>Attracts ready-to-buy</a:t>
                      </a:r>
                      <a:r>
                        <a:rPr lang="en-US" baseline="0" dirty="0"/>
                        <a:t> users</a:t>
                      </a:r>
                      <a:endParaRPr lang="en-US" dirty="0"/>
                    </a:p>
                  </a:txBody>
                  <a:tcPr/>
                </a:tc>
                <a:extLst>
                  <a:ext uri="{0D108BD9-81ED-4DB2-BD59-A6C34878D82A}">
                    <a16:rowId xmlns:a16="http://schemas.microsoft.com/office/drawing/2014/main" val="10002"/>
                  </a:ext>
                </a:extLst>
              </a:tr>
              <a:tr h="370840">
                <a:tc>
                  <a:txBody>
                    <a:bodyPr/>
                    <a:lstStyle/>
                    <a:p>
                      <a:r>
                        <a:rPr lang="en-US" b="0" dirty="0"/>
                        <a:t>Unpaid</a:t>
                      </a:r>
                      <a:r>
                        <a:rPr lang="en-US" b="0" baseline="0" dirty="0"/>
                        <a:t> section of SERP</a:t>
                      </a:r>
                      <a:endParaRPr lang="en-US" b="0" dirty="0"/>
                    </a:p>
                  </a:txBody>
                  <a:tcPr/>
                </a:tc>
                <a:tc>
                  <a:txBody>
                    <a:bodyPr/>
                    <a:lstStyle/>
                    <a:p>
                      <a:r>
                        <a:rPr lang="en-US" dirty="0"/>
                        <a:t>Paid section of SERP</a:t>
                      </a:r>
                    </a:p>
                  </a:txBody>
                  <a:tcPr/>
                </a:tc>
                <a:extLst>
                  <a:ext uri="{0D108BD9-81ED-4DB2-BD59-A6C34878D82A}">
                    <a16:rowId xmlns:a16="http://schemas.microsoft.com/office/drawing/2014/main" val="10003"/>
                  </a:ext>
                </a:extLst>
              </a:tr>
              <a:tr h="370840">
                <a:tc>
                  <a:txBody>
                    <a:bodyPr/>
                    <a:lstStyle/>
                    <a:p>
                      <a:r>
                        <a:rPr lang="en-US" b="0" dirty="0"/>
                        <a:t>Content is relevant to search query</a:t>
                      </a:r>
                    </a:p>
                  </a:txBody>
                  <a:tcPr/>
                </a:tc>
                <a:tc>
                  <a:txBody>
                    <a:bodyPr/>
                    <a:lstStyle/>
                    <a:p>
                      <a:r>
                        <a:rPr lang="en-US" dirty="0"/>
                        <a:t>Content is</a:t>
                      </a:r>
                      <a:r>
                        <a:rPr lang="en-US" baseline="0" dirty="0"/>
                        <a:t> relevant to marketing</a:t>
                      </a:r>
                      <a:endParaRPr lang="en-US" dirty="0"/>
                    </a:p>
                  </a:txBody>
                  <a:tcPr/>
                </a:tc>
                <a:extLst>
                  <a:ext uri="{0D108BD9-81ED-4DB2-BD59-A6C34878D82A}">
                    <a16:rowId xmlns:a16="http://schemas.microsoft.com/office/drawing/2014/main" val="10004"/>
                  </a:ext>
                </a:extLst>
              </a:tr>
              <a:tr h="370840">
                <a:tc>
                  <a:txBody>
                    <a:bodyPr/>
                    <a:lstStyle/>
                    <a:p>
                      <a:r>
                        <a:rPr lang="en-US" b="0" dirty="0"/>
                        <a:t>Organic rank does not cost anything</a:t>
                      </a:r>
                    </a:p>
                  </a:txBody>
                  <a:tcPr/>
                </a:tc>
                <a:tc>
                  <a:txBody>
                    <a:bodyPr/>
                    <a:lstStyle/>
                    <a:p>
                      <a:r>
                        <a:rPr lang="en-US" dirty="0"/>
                        <a:t>Site owners have to pay for their rank on top</a:t>
                      </a:r>
                    </a:p>
                  </a:txBody>
                  <a:tcPr/>
                </a:tc>
                <a:extLst>
                  <a:ext uri="{0D108BD9-81ED-4DB2-BD59-A6C34878D82A}">
                    <a16:rowId xmlns:a16="http://schemas.microsoft.com/office/drawing/2014/main" val="10005"/>
                  </a:ext>
                </a:extLst>
              </a:tr>
              <a:tr h="370840">
                <a:tc>
                  <a:txBody>
                    <a:bodyPr/>
                    <a:lstStyle/>
                    <a:p>
                      <a:r>
                        <a:rPr lang="en-US" b="0" dirty="0"/>
                        <a:t>Appears</a:t>
                      </a:r>
                      <a:r>
                        <a:rPr lang="en-US" b="0" baseline="0" dirty="0"/>
                        <a:t> in the middle of the page</a:t>
                      </a:r>
                      <a:endParaRPr lang="en-US" b="0" dirty="0"/>
                    </a:p>
                  </a:txBody>
                  <a:tcPr/>
                </a:tc>
                <a:tc>
                  <a:txBody>
                    <a:bodyPr/>
                    <a:lstStyle/>
                    <a:p>
                      <a:r>
                        <a:rPr lang="en-US" dirty="0"/>
                        <a:t>Appears in the top of the</a:t>
                      </a:r>
                      <a:r>
                        <a:rPr lang="en-US" baseline="0" dirty="0"/>
                        <a:t> page</a:t>
                      </a:r>
                      <a:endParaRPr lang="en-US" dirty="0"/>
                    </a:p>
                  </a:txBody>
                  <a:tcPr/>
                </a:tc>
                <a:extLst>
                  <a:ext uri="{0D108BD9-81ED-4DB2-BD59-A6C34878D82A}">
                    <a16:rowId xmlns:a16="http://schemas.microsoft.com/office/drawing/2014/main" val="10006"/>
                  </a:ext>
                </a:extLst>
              </a:tr>
              <a:tr h="370840">
                <a:tc>
                  <a:txBody>
                    <a:bodyPr/>
                    <a:lstStyle/>
                    <a:p>
                      <a:r>
                        <a:rPr lang="en-US" b="0" dirty="0"/>
                        <a:t>Longer</a:t>
                      </a:r>
                      <a:r>
                        <a:rPr lang="en-US" b="0" baseline="0" dirty="0"/>
                        <a:t> process to get rank on top</a:t>
                      </a:r>
                      <a:endParaRPr lang="en-US" b="0" dirty="0"/>
                    </a:p>
                  </a:txBody>
                  <a:tcPr/>
                </a:tc>
                <a:tc>
                  <a:txBody>
                    <a:bodyPr/>
                    <a:lstStyle/>
                    <a:p>
                      <a:r>
                        <a:rPr lang="en-US" dirty="0"/>
                        <a:t>By paying big</a:t>
                      </a:r>
                      <a:r>
                        <a:rPr lang="en-US" baseline="0" dirty="0"/>
                        <a:t> amount, you’ll get top rank</a:t>
                      </a:r>
                      <a:endParaRPr lang="en-US" dirty="0"/>
                    </a:p>
                  </a:txBody>
                  <a:tcPr/>
                </a:tc>
                <a:extLst>
                  <a:ext uri="{0D108BD9-81ED-4DB2-BD59-A6C34878D82A}">
                    <a16:rowId xmlns:a16="http://schemas.microsoft.com/office/drawing/2014/main" val="10007"/>
                  </a:ext>
                </a:extLst>
              </a:tr>
              <a:tr h="370840">
                <a:tc>
                  <a:txBody>
                    <a:bodyPr/>
                    <a:lstStyle/>
                    <a:p>
                      <a:r>
                        <a:rPr lang="en-US" b="0" dirty="0"/>
                        <a:t>It is long lasting</a:t>
                      </a:r>
                    </a:p>
                  </a:txBody>
                  <a:tcPr/>
                </a:tc>
                <a:tc>
                  <a:txBody>
                    <a:bodyPr/>
                    <a:lstStyle/>
                    <a:p>
                      <a:r>
                        <a:rPr lang="en-US" dirty="0"/>
                        <a:t>When you stop paying,</a:t>
                      </a:r>
                      <a:r>
                        <a:rPr lang="en-US" baseline="0" dirty="0"/>
                        <a:t> you will loss top position</a:t>
                      </a:r>
                      <a:endParaRPr lang="en-US"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2364173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Understanding Search Engine Results (Google):</a:t>
            </a:r>
          </a:p>
        </p:txBody>
      </p:sp>
      <p:pic>
        <p:nvPicPr>
          <p:cNvPr id="4" name="Content Placeholder 3"/>
          <p:cNvPicPr>
            <a:picLocks noGrp="1" noChangeAspect="1"/>
          </p:cNvPicPr>
          <p:nvPr>
            <p:ph idx="1"/>
          </p:nvPr>
        </p:nvPicPr>
        <p:blipFill>
          <a:blip r:embed="rId2"/>
          <a:stretch>
            <a:fillRect/>
          </a:stretch>
        </p:blipFill>
        <p:spPr>
          <a:xfrm>
            <a:off x="838200" y="1468192"/>
            <a:ext cx="10855817" cy="5074276"/>
          </a:xfrm>
          <a:prstGeom prst="rect">
            <a:avLst/>
          </a:prstGeom>
        </p:spPr>
      </p:pic>
      <p:sp>
        <p:nvSpPr>
          <p:cNvPr id="5" name="Rectangle 4"/>
          <p:cNvSpPr/>
          <p:nvPr/>
        </p:nvSpPr>
        <p:spPr>
          <a:xfrm>
            <a:off x="2176530" y="2768958"/>
            <a:ext cx="2498501" cy="24469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p:cNvSpPr/>
          <p:nvPr/>
        </p:nvSpPr>
        <p:spPr>
          <a:xfrm>
            <a:off x="7881870" y="2949262"/>
            <a:ext cx="3721995" cy="32583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76530" y="3013656"/>
            <a:ext cx="4765183" cy="9530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176530" y="4082603"/>
            <a:ext cx="5138670" cy="16098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176530" y="2421228"/>
            <a:ext cx="5705340" cy="3477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31065" y="2339594"/>
            <a:ext cx="2189409" cy="369332"/>
          </a:xfrm>
          <a:prstGeom prst="rect">
            <a:avLst/>
          </a:prstGeom>
          <a:noFill/>
        </p:spPr>
        <p:txBody>
          <a:bodyPr wrap="square" rtlCol="0">
            <a:spAutoFit/>
          </a:bodyPr>
          <a:lstStyle/>
          <a:p>
            <a:r>
              <a:rPr lang="en-US" dirty="0"/>
              <a:t>Filters </a:t>
            </a:r>
          </a:p>
        </p:txBody>
      </p:sp>
      <p:sp>
        <p:nvSpPr>
          <p:cNvPr id="11" name="TextBox 10"/>
          <p:cNvSpPr txBox="1"/>
          <p:nvPr/>
        </p:nvSpPr>
        <p:spPr>
          <a:xfrm>
            <a:off x="8280043" y="2014246"/>
            <a:ext cx="1443506" cy="369332"/>
          </a:xfrm>
          <a:prstGeom prst="rect">
            <a:avLst/>
          </a:prstGeom>
          <a:noFill/>
        </p:spPr>
        <p:txBody>
          <a:bodyPr wrap="square" rtlCol="0">
            <a:spAutoFit/>
          </a:bodyPr>
          <a:lstStyle/>
          <a:p>
            <a:r>
              <a:rPr lang="en-US" dirty="0"/>
              <a:t>Paid Results</a:t>
            </a:r>
          </a:p>
        </p:txBody>
      </p:sp>
      <p:cxnSp>
        <p:nvCxnSpPr>
          <p:cNvPr id="15" name="Straight Arrow Connector 14"/>
          <p:cNvCxnSpPr/>
          <p:nvPr/>
        </p:nvCxnSpPr>
        <p:spPr>
          <a:xfrm flipH="1">
            <a:off x="9247031" y="2383578"/>
            <a:ext cx="12879" cy="565684"/>
          </a:xfrm>
          <a:prstGeom prst="straightConnector1">
            <a:avLst/>
          </a:prstGeom>
          <a:ln w="762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flipH="1">
            <a:off x="7134896" y="2383578"/>
            <a:ext cx="1378040" cy="110306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416676" y="2524259"/>
            <a:ext cx="59242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03031" y="4623515"/>
            <a:ext cx="1944710" cy="369332"/>
          </a:xfrm>
          <a:prstGeom prst="rect">
            <a:avLst/>
          </a:prstGeom>
          <a:noFill/>
        </p:spPr>
        <p:txBody>
          <a:bodyPr wrap="square" rtlCol="0">
            <a:spAutoFit/>
          </a:bodyPr>
          <a:lstStyle/>
          <a:p>
            <a:r>
              <a:rPr lang="en-US" dirty="0"/>
              <a:t>Organic Result</a:t>
            </a:r>
          </a:p>
        </p:txBody>
      </p:sp>
      <p:cxnSp>
        <p:nvCxnSpPr>
          <p:cNvPr id="24" name="Straight Arrow Connector 23"/>
          <p:cNvCxnSpPr/>
          <p:nvPr/>
        </p:nvCxnSpPr>
        <p:spPr>
          <a:xfrm>
            <a:off x="1609860" y="4816699"/>
            <a:ext cx="47651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21972" y="2768958"/>
            <a:ext cx="1558343" cy="369332"/>
          </a:xfrm>
          <a:prstGeom prst="rect">
            <a:avLst/>
          </a:prstGeom>
          <a:noFill/>
        </p:spPr>
        <p:txBody>
          <a:bodyPr wrap="square" rtlCol="0">
            <a:spAutoFit/>
          </a:bodyPr>
          <a:lstStyle/>
          <a:p>
            <a:r>
              <a:rPr lang="en-US" dirty="0"/>
              <a:t>Timing</a:t>
            </a:r>
          </a:p>
        </p:txBody>
      </p:sp>
      <p:cxnSp>
        <p:nvCxnSpPr>
          <p:cNvPr id="28" name="Straight Arrow Connector 27"/>
          <p:cNvCxnSpPr/>
          <p:nvPr/>
        </p:nvCxnSpPr>
        <p:spPr>
          <a:xfrm>
            <a:off x="1184856" y="2949262"/>
            <a:ext cx="82424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894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Yahoo! Results :</a:t>
            </a:r>
          </a:p>
        </p:txBody>
      </p:sp>
      <p:pic>
        <p:nvPicPr>
          <p:cNvPr id="5" name="Content Placeholder 4"/>
          <p:cNvPicPr>
            <a:picLocks noGrp="1" noChangeAspect="1"/>
          </p:cNvPicPr>
          <p:nvPr>
            <p:ph idx="1"/>
          </p:nvPr>
        </p:nvPicPr>
        <p:blipFill>
          <a:blip r:embed="rId2"/>
          <a:stretch>
            <a:fillRect/>
          </a:stretch>
        </p:blipFill>
        <p:spPr>
          <a:xfrm>
            <a:off x="502277" y="1481070"/>
            <a:ext cx="11449318" cy="5376930"/>
          </a:xfrm>
          <a:prstGeom prst="rect">
            <a:avLst/>
          </a:prstGeom>
        </p:spPr>
      </p:pic>
      <p:sp>
        <p:nvSpPr>
          <p:cNvPr id="6" name="Rectangle 5"/>
          <p:cNvSpPr/>
          <p:nvPr/>
        </p:nvSpPr>
        <p:spPr>
          <a:xfrm>
            <a:off x="1558344" y="3116687"/>
            <a:ext cx="4687910" cy="132652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p:cNvSpPr/>
          <p:nvPr/>
        </p:nvSpPr>
        <p:spPr>
          <a:xfrm>
            <a:off x="7070501" y="2806633"/>
            <a:ext cx="3090930" cy="1134302"/>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p:cNvSpPr/>
          <p:nvPr/>
        </p:nvSpPr>
        <p:spPr>
          <a:xfrm>
            <a:off x="1558344" y="4533363"/>
            <a:ext cx="5009881" cy="200910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p:cNvSpPr/>
          <p:nvPr/>
        </p:nvSpPr>
        <p:spPr>
          <a:xfrm>
            <a:off x="1558344" y="2498501"/>
            <a:ext cx="5228822" cy="308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15910" y="2550017"/>
            <a:ext cx="1275008" cy="646331"/>
          </a:xfrm>
          <a:prstGeom prst="rect">
            <a:avLst/>
          </a:prstGeom>
          <a:noFill/>
        </p:spPr>
        <p:txBody>
          <a:bodyPr wrap="square" rtlCol="0">
            <a:spAutoFit/>
          </a:bodyPr>
          <a:lstStyle/>
          <a:p>
            <a:r>
              <a:rPr lang="en-US" dirty="0"/>
              <a:t>Filters</a:t>
            </a:r>
          </a:p>
          <a:p>
            <a:endParaRPr lang="en-US" dirty="0"/>
          </a:p>
        </p:txBody>
      </p:sp>
      <p:cxnSp>
        <p:nvCxnSpPr>
          <p:cNvPr id="12" name="Straight Arrow Connector 11"/>
          <p:cNvCxnSpPr/>
          <p:nvPr/>
        </p:nvCxnSpPr>
        <p:spPr>
          <a:xfrm flipV="1">
            <a:off x="838200" y="2665927"/>
            <a:ext cx="720144" cy="14070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15910" y="3506402"/>
            <a:ext cx="1442434" cy="646331"/>
          </a:xfrm>
          <a:prstGeom prst="rect">
            <a:avLst/>
          </a:prstGeom>
          <a:noFill/>
        </p:spPr>
        <p:txBody>
          <a:bodyPr wrap="square" rtlCol="0">
            <a:spAutoFit/>
          </a:bodyPr>
          <a:lstStyle/>
          <a:p>
            <a:r>
              <a:rPr lang="en-US" dirty="0"/>
              <a:t>Paid</a:t>
            </a:r>
          </a:p>
          <a:p>
            <a:endParaRPr lang="en-US" dirty="0"/>
          </a:p>
        </p:txBody>
      </p:sp>
      <p:cxnSp>
        <p:nvCxnSpPr>
          <p:cNvPr id="15" name="Straight Arrow Connector 14"/>
          <p:cNvCxnSpPr/>
          <p:nvPr/>
        </p:nvCxnSpPr>
        <p:spPr>
          <a:xfrm>
            <a:off x="838200" y="3696237"/>
            <a:ext cx="552718" cy="1287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15910" y="4958366"/>
            <a:ext cx="1275008" cy="646331"/>
          </a:xfrm>
          <a:prstGeom prst="rect">
            <a:avLst/>
          </a:prstGeom>
          <a:noFill/>
        </p:spPr>
        <p:txBody>
          <a:bodyPr wrap="square" rtlCol="0">
            <a:spAutoFit/>
          </a:bodyPr>
          <a:lstStyle/>
          <a:p>
            <a:r>
              <a:rPr lang="en-US" dirty="0"/>
              <a:t>Organic</a:t>
            </a:r>
          </a:p>
          <a:p>
            <a:endParaRPr lang="en-US" dirty="0"/>
          </a:p>
        </p:txBody>
      </p:sp>
      <p:cxnSp>
        <p:nvCxnSpPr>
          <p:cNvPr id="17" name="Straight Arrow Connector 16"/>
          <p:cNvCxnSpPr/>
          <p:nvPr/>
        </p:nvCxnSpPr>
        <p:spPr>
          <a:xfrm>
            <a:off x="1005626" y="5179934"/>
            <a:ext cx="552718" cy="1287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1101590" y="3183236"/>
            <a:ext cx="1017431" cy="646331"/>
          </a:xfrm>
          <a:prstGeom prst="rect">
            <a:avLst/>
          </a:prstGeom>
          <a:noFill/>
        </p:spPr>
        <p:txBody>
          <a:bodyPr wrap="square" rtlCol="0">
            <a:spAutoFit/>
          </a:bodyPr>
          <a:lstStyle/>
          <a:p>
            <a:r>
              <a:rPr lang="en-US" dirty="0"/>
              <a:t>Paid</a:t>
            </a:r>
          </a:p>
          <a:p>
            <a:endParaRPr lang="en-US" dirty="0"/>
          </a:p>
        </p:txBody>
      </p:sp>
      <p:cxnSp>
        <p:nvCxnSpPr>
          <p:cNvPr id="19" name="Straight Arrow Connector 18"/>
          <p:cNvCxnSpPr/>
          <p:nvPr/>
        </p:nvCxnSpPr>
        <p:spPr>
          <a:xfrm flipH="1">
            <a:off x="10161432" y="3373784"/>
            <a:ext cx="94015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8064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AOL Results :</a:t>
            </a:r>
          </a:p>
        </p:txBody>
      </p:sp>
      <p:pic>
        <p:nvPicPr>
          <p:cNvPr id="4" name="Content Placeholder 3"/>
          <p:cNvPicPr>
            <a:picLocks noGrp="1" noChangeAspect="1"/>
          </p:cNvPicPr>
          <p:nvPr>
            <p:ph idx="1"/>
          </p:nvPr>
        </p:nvPicPr>
        <p:blipFill>
          <a:blip r:embed="rId2"/>
          <a:stretch>
            <a:fillRect/>
          </a:stretch>
        </p:blipFill>
        <p:spPr>
          <a:xfrm>
            <a:off x="838200" y="1519707"/>
            <a:ext cx="10515599" cy="5138670"/>
          </a:xfrm>
          <a:prstGeom prst="rect">
            <a:avLst/>
          </a:prstGeom>
        </p:spPr>
      </p:pic>
      <p:sp>
        <p:nvSpPr>
          <p:cNvPr id="5" name="Rectangle 4"/>
          <p:cNvSpPr/>
          <p:nvPr/>
        </p:nvSpPr>
        <p:spPr>
          <a:xfrm>
            <a:off x="1712890" y="2446986"/>
            <a:ext cx="4533364" cy="3348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815921" y="2845270"/>
            <a:ext cx="1880316" cy="1683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828800" y="3090930"/>
            <a:ext cx="3825025" cy="13007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815921" y="4468969"/>
            <a:ext cx="4327302" cy="19060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93183" y="2601532"/>
            <a:ext cx="1339403" cy="369332"/>
          </a:xfrm>
          <a:prstGeom prst="rect">
            <a:avLst/>
          </a:prstGeom>
          <a:noFill/>
        </p:spPr>
        <p:txBody>
          <a:bodyPr wrap="square" rtlCol="0">
            <a:spAutoFit/>
          </a:bodyPr>
          <a:lstStyle/>
          <a:p>
            <a:r>
              <a:rPr lang="en-US" dirty="0"/>
              <a:t>Filters</a:t>
            </a:r>
          </a:p>
        </p:txBody>
      </p:sp>
      <p:sp>
        <p:nvSpPr>
          <p:cNvPr id="10" name="TextBox 9"/>
          <p:cNvSpPr txBox="1"/>
          <p:nvPr/>
        </p:nvSpPr>
        <p:spPr>
          <a:xfrm>
            <a:off x="193183" y="3539705"/>
            <a:ext cx="1339403" cy="369332"/>
          </a:xfrm>
          <a:prstGeom prst="rect">
            <a:avLst/>
          </a:prstGeom>
          <a:noFill/>
        </p:spPr>
        <p:txBody>
          <a:bodyPr wrap="square" rtlCol="0">
            <a:spAutoFit/>
          </a:bodyPr>
          <a:lstStyle/>
          <a:p>
            <a:r>
              <a:rPr lang="en-US" dirty="0"/>
              <a:t>Paid</a:t>
            </a:r>
          </a:p>
        </p:txBody>
      </p:sp>
      <p:sp>
        <p:nvSpPr>
          <p:cNvPr id="11" name="TextBox 10"/>
          <p:cNvSpPr txBox="1"/>
          <p:nvPr/>
        </p:nvSpPr>
        <p:spPr>
          <a:xfrm>
            <a:off x="193183" y="5203065"/>
            <a:ext cx="1339403" cy="369332"/>
          </a:xfrm>
          <a:prstGeom prst="rect">
            <a:avLst/>
          </a:prstGeom>
          <a:noFill/>
        </p:spPr>
        <p:txBody>
          <a:bodyPr wrap="square" rtlCol="0">
            <a:spAutoFit/>
          </a:bodyPr>
          <a:lstStyle/>
          <a:p>
            <a:r>
              <a:rPr lang="en-US" dirty="0"/>
              <a:t>Organic</a:t>
            </a:r>
          </a:p>
        </p:txBody>
      </p:sp>
      <p:cxnSp>
        <p:nvCxnSpPr>
          <p:cNvPr id="13" name="Straight Arrow Connector 12"/>
          <p:cNvCxnSpPr/>
          <p:nvPr/>
        </p:nvCxnSpPr>
        <p:spPr>
          <a:xfrm flipV="1">
            <a:off x="1056068" y="2601532"/>
            <a:ext cx="656822" cy="24373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862884" y="3692682"/>
            <a:ext cx="850006" cy="3168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1088265" y="5390317"/>
            <a:ext cx="650383" cy="3168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180786" y="2785392"/>
            <a:ext cx="1880316" cy="646331"/>
          </a:xfrm>
          <a:prstGeom prst="rect">
            <a:avLst/>
          </a:prstGeom>
          <a:noFill/>
        </p:spPr>
        <p:txBody>
          <a:bodyPr wrap="square" rtlCol="0">
            <a:spAutoFit/>
          </a:bodyPr>
          <a:lstStyle/>
          <a:p>
            <a:r>
              <a:rPr lang="en-US" dirty="0"/>
              <a:t>Timing</a:t>
            </a:r>
          </a:p>
          <a:p>
            <a:endParaRPr lang="en-US" dirty="0"/>
          </a:p>
        </p:txBody>
      </p:sp>
      <p:cxnSp>
        <p:nvCxnSpPr>
          <p:cNvPr id="22" name="Straight Arrow Connector 21"/>
          <p:cNvCxnSpPr/>
          <p:nvPr/>
        </p:nvCxnSpPr>
        <p:spPr>
          <a:xfrm flipH="1">
            <a:off x="4017135" y="2970864"/>
            <a:ext cx="2126088"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90326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Points to understand :</a:t>
            </a:r>
          </a:p>
        </p:txBody>
      </p:sp>
      <p:sp>
        <p:nvSpPr>
          <p:cNvPr id="3" name="Content Placeholder 2"/>
          <p:cNvSpPr>
            <a:spLocks noGrp="1"/>
          </p:cNvSpPr>
          <p:nvPr>
            <p:ph idx="1"/>
          </p:nvPr>
        </p:nvSpPr>
        <p:spPr/>
        <p:txBody>
          <a:bodyPr/>
          <a:lstStyle/>
          <a:p>
            <a:pPr marL="514350" indent="-514350">
              <a:buFont typeface="+mj-lt"/>
              <a:buAutoNum type="arabicParenR"/>
            </a:pPr>
            <a:r>
              <a:rPr lang="en-US" dirty="0"/>
              <a:t> Vertical Navigation :</a:t>
            </a:r>
          </a:p>
          <a:p>
            <a:pPr marL="0" indent="0">
              <a:buNone/>
            </a:pPr>
            <a:r>
              <a:rPr lang="en-US" dirty="0"/>
              <a:t>	- All Search engine has different navigation</a:t>
            </a:r>
          </a:p>
          <a:p>
            <a:pPr marL="0" indent="0">
              <a:buNone/>
            </a:pPr>
            <a:r>
              <a:rPr lang="en-US" dirty="0"/>
              <a:t>	- Each offers video, image, news, map</a:t>
            </a:r>
          </a:p>
          <a:p>
            <a:pPr marL="0" indent="0">
              <a:buNone/>
            </a:pPr>
            <a:endParaRPr lang="en-US" dirty="0"/>
          </a:p>
          <a:p>
            <a:pPr marL="514350" indent="-514350">
              <a:buAutoNum type="arabicParenR" startAt="2"/>
            </a:pPr>
            <a:r>
              <a:rPr lang="en-US" dirty="0"/>
              <a:t>Search Query Box :</a:t>
            </a:r>
          </a:p>
          <a:p>
            <a:pPr marL="0" indent="0">
              <a:buNone/>
            </a:pPr>
            <a:r>
              <a:rPr lang="en-US" dirty="0"/>
              <a:t>	- All SE allows search query box, edit query, re-enter query in 	  	  search box</a:t>
            </a:r>
          </a:p>
          <a:p>
            <a:pPr marL="0" indent="0">
              <a:buNone/>
            </a:pPr>
            <a:r>
              <a:rPr lang="en-US" dirty="0"/>
              <a:t>	- Some provides advance filter search box</a:t>
            </a:r>
          </a:p>
          <a:p>
            <a:pPr marL="0" indent="0">
              <a:buNone/>
            </a:pPr>
            <a:endParaRPr lang="en-US" dirty="0"/>
          </a:p>
        </p:txBody>
      </p:sp>
    </p:spTree>
    <p:extLst>
      <p:ext uri="{BB962C8B-B14F-4D97-AF65-F5344CB8AC3E}">
        <p14:creationId xmlns:p14="http://schemas.microsoft.com/office/powerpoint/2010/main" val="19574100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236372" y="553791"/>
            <a:ext cx="9272789" cy="7417415"/>
          </a:xfrm>
          <a:prstGeom prst="rect">
            <a:avLst/>
          </a:prstGeom>
          <a:noFill/>
        </p:spPr>
        <p:txBody>
          <a:bodyPr wrap="square" rtlCol="0">
            <a:spAutoFit/>
          </a:bodyPr>
          <a:lstStyle/>
          <a:p>
            <a:pPr marL="514350" indent="-514350">
              <a:buAutoNum type="arabicParenR" startAt="3"/>
            </a:pPr>
            <a:r>
              <a:rPr lang="en-US" sz="2800" dirty="0"/>
              <a:t>Result Information :</a:t>
            </a:r>
          </a:p>
          <a:p>
            <a:r>
              <a:rPr lang="en-US" sz="2800" dirty="0"/>
              <a:t>	- Displays in two parts:</a:t>
            </a:r>
          </a:p>
          <a:p>
            <a:r>
              <a:rPr lang="en-US" sz="2800" dirty="0"/>
              <a:t>		1) Paid results</a:t>
            </a:r>
          </a:p>
          <a:p>
            <a:r>
              <a:rPr lang="en-US" sz="2800" dirty="0"/>
              <a:t>		2) Natural (organic) results</a:t>
            </a:r>
          </a:p>
          <a:p>
            <a:r>
              <a:rPr lang="en-US" sz="2800" dirty="0"/>
              <a:t>	- Each SE displays small information about website and 	  navigation link</a:t>
            </a:r>
          </a:p>
          <a:p>
            <a:r>
              <a:rPr lang="en-US" sz="2800" dirty="0"/>
              <a:t>	- Each SE has number of result pages</a:t>
            </a:r>
          </a:p>
          <a:p>
            <a:endParaRPr lang="en-US" sz="2800" dirty="0"/>
          </a:p>
          <a:p>
            <a:pPr marL="514350" indent="-514350">
              <a:buAutoNum type="arabicParenR" startAt="4"/>
            </a:pPr>
            <a:r>
              <a:rPr lang="en-US" sz="2800" dirty="0"/>
              <a:t>PPC Advertisement :</a:t>
            </a:r>
          </a:p>
          <a:p>
            <a:r>
              <a:rPr lang="en-US" sz="2800" dirty="0"/>
              <a:t>	- Google provides </a:t>
            </a:r>
            <a:r>
              <a:rPr lang="en-US" sz="2800" dirty="0" err="1"/>
              <a:t>google</a:t>
            </a:r>
            <a:r>
              <a:rPr lang="en-US" sz="2800" dirty="0"/>
              <a:t> </a:t>
            </a:r>
            <a:r>
              <a:rPr lang="en-US" sz="2800" dirty="0" err="1"/>
              <a:t>AdWords</a:t>
            </a:r>
            <a:r>
              <a:rPr lang="en-US" sz="2800" dirty="0"/>
              <a:t>, Sponsor links</a:t>
            </a:r>
          </a:p>
          <a:p>
            <a:r>
              <a:rPr lang="en-US" sz="2800" dirty="0"/>
              <a:t>	- Yahoo! Provides Sponsor links, search marketing</a:t>
            </a:r>
          </a:p>
          <a:p>
            <a:r>
              <a:rPr lang="en-US" sz="2800" dirty="0"/>
              <a:t>	- Bing provides adCenter</a:t>
            </a:r>
          </a:p>
          <a:p>
            <a:r>
              <a:rPr lang="en-US" sz="2800" dirty="0"/>
              <a:t>	- fix bid amount( ad requires maximum bid, compared 	   with other ad bids.</a:t>
            </a:r>
          </a:p>
          <a:p>
            <a:endParaRPr lang="en-US" sz="2800" dirty="0"/>
          </a:p>
          <a:p>
            <a:r>
              <a:rPr lang="en-US" sz="2800" dirty="0"/>
              <a:t>	</a:t>
            </a:r>
          </a:p>
          <a:p>
            <a:endParaRPr lang="en-US" sz="2800" dirty="0"/>
          </a:p>
        </p:txBody>
      </p:sp>
    </p:spTree>
    <p:extLst>
      <p:ext uri="{BB962C8B-B14F-4D97-AF65-F5344CB8AC3E}">
        <p14:creationId xmlns:p14="http://schemas.microsoft.com/office/powerpoint/2010/main" val="32721068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71977" y="772732"/>
            <a:ext cx="10071279" cy="3970318"/>
          </a:xfrm>
          <a:prstGeom prst="rect">
            <a:avLst/>
          </a:prstGeom>
          <a:noFill/>
        </p:spPr>
        <p:txBody>
          <a:bodyPr wrap="square" rtlCol="0">
            <a:spAutoFit/>
          </a:bodyPr>
          <a:lstStyle/>
          <a:p>
            <a:pPr marL="514350" indent="-514350">
              <a:buAutoNum type="arabicParenR" startAt="5"/>
            </a:pPr>
            <a:r>
              <a:rPr lang="en-US" sz="2800" dirty="0"/>
              <a:t>Natural/organic/ Algorithmic Results </a:t>
            </a:r>
          </a:p>
          <a:p>
            <a:r>
              <a:rPr lang="en-US" sz="2800" dirty="0"/>
              <a:t>	- Primary section of SE, depends on SEO</a:t>
            </a:r>
          </a:p>
          <a:p>
            <a:r>
              <a:rPr lang="en-US" sz="2800" dirty="0"/>
              <a:t>	- If we create SEO regularly, web site rank goes up</a:t>
            </a:r>
          </a:p>
          <a:p>
            <a:r>
              <a:rPr lang="en-US" sz="2800" dirty="0"/>
              <a:t>	- This is regular process</a:t>
            </a:r>
          </a:p>
          <a:p>
            <a:endParaRPr lang="en-US" sz="2800" dirty="0"/>
          </a:p>
          <a:p>
            <a:pPr marL="514350" indent="-514350">
              <a:buAutoNum type="arabicParenR" startAt="6"/>
            </a:pPr>
            <a:r>
              <a:rPr lang="en-US" sz="2800" dirty="0"/>
              <a:t>Query Refinement</a:t>
            </a:r>
          </a:p>
          <a:p>
            <a:r>
              <a:rPr lang="en-US" sz="2800" dirty="0"/>
              <a:t>	- Now offered by all three popular SE</a:t>
            </a:r>
          </a:p>
          <a:p>
            <a:r>
              <a:rPr lang="en-US" sz="2800" dirty="0"/>
              <a:t>	- Google</a:t>
            </a:r>
            <a:r>
              <a:rPr lang="en-US" sz="2800"/>
              <a:t>, Yahoo</a:t>
            </a:r>
            <a:r>
              <a:rPr lang="en-US" sz="2800" dirty="0"/>
              <a:t>!, Bing</a:t>
            </a:r>
          </a:p>
          <a:p>
            <a:r>
              <a:rPr lang="en-US" sz="2800" dirty="0"/>
              <a:t>	- Goal is to get appropriate links</a:t>
            </a:r>
          </a:p>
        </p:txBody>
      </p:sp>
    </p:spTree>
    <p:extLst>
      <p:ext uri="{BB962C8B-B14F-4D97-AF65-F5344CB8AC3E}">
        <p14:creationId xmlns:p14="http://schemas.microsoft.com/office/powerpoint/2010/main" val="28231323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Algorithm based ranking system : </a:t>
            </a:r>
          </a:p>
        </p:txBody>
      </p:sp>
      <p:sp>
        <p:nvSpPr>
          <p:cNvPr id="3" name="Content Placeholder 2"/>
          <p:cNvSpPr>
            <a:spLocks noGrp="1"/>
          </p:cNvSpPr>
          <p:nvPr>
            <p:ph idx="1"/>
          </p:nvPr>
        </p:nvSpPr>
        <p:spPr/>
        <p:txBody>
          <a:bodyPr/>
          <a:lstStyle/>
          <a:p>
            <a:pPr marL="0" indent="0">
              <a:buNone/>
            </a:pPr>
            <a:r>
              <a:rPr lang="en-US" dirty="0"/>
              <a:t>		          </a:t>
            </a:r>
            <a:r>
              <a:rPr lang="en-US" b="1" u="sng" dirty="0"/>
              <a:t>Crawling, Indexing and Ranking</a:t>
            </a:r>
          </a:p>
          <a:p>
            <a:r>
              <a:rPr lang="en-US" dirty="0"/>
              <a:t>Search algorithm is a PSP (Problem Solving Procedure)</a:t>
            </a:r>
          </a:p>
          <a:p>
            <a:r>
              <a:rPr lang="en-US" dirty="0"/>
              <a:t> It takes problem</a:t>
            </a:r>
          </a:p>
          <a:p>
            <a:r>
              <a:rPr lang="en-US" dirty="0"/>
              <a:t> It generates number of possible answers</a:t>
            </a:r>
          </a:p>
          <a:p>
            <a:r>
              <a:rPr lang="en-US" dirty="0"/>
              <a:t> Returns solution of problems (query) </a:t>
            </a:r>
          </a:p>
          <a:p>
            <a:r>
              <a:rPr lang="en-US" dirty="0"/>
              <a:t> Search algorithm results those results based on the best quality of the page</a:t>
            </a:r>
          </a:p>
          <a:p>
            <a:r>
              <a:rPr lang="en-US" dirty="0"/>
              <a:t> Result may change in different SE because different SE uses different algorithms</a:t>
            </a:r>
          </a:p>
        </p:txBody>
      </p:sp>
    </p:spTree>
    <p:extLst>
      <p:ext uri="{BB962C8B-B14F-4D97-AF65-F5344CB8AC3E}">
        <p14:creationId xmlns:p14="http://schemas.microsoft.com/office/powerpoint/2010/main" val="17991682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Crawling :</a:t>
            </a:r>
          </a:p>
        </p:txBody>
      </p:sp>
      <p:sp>
        <p:nvSpPr>
          <p:cNvPr id="3" name="Content Placeholder 2"/>
          <p:cNvSpPr>
            <a:spLocks noGrp="1"/>
          </p:cNvSpPr>
          <p:nvPr>
            <p:ph idx="1"/>
          </p:nvPr>
        </p:nvSpPr>
        <p:spPr/>
        <p:txBody>
          <a:bodyPr/>
          <a:lstStyle/>
          <a:p>
            <a:r>
              <a:rPr lang="en-US" dirty="0"/>
              <a:t> What is Crawling ?</a:t>
            </a:r>
          </a:p>
          <a:p>
            <a:pPr marL="0" indent="0">
              <a:buNone/>
            </a:pPr>
            <a:r>
              <a:rPr lang="en-US" dirty="0"/>
              <a:t>It is a </a:t>
            </a:r>
            <a:r>
              <a:rPr lang="en-US" b="1" dirty="0"/>
              <a:t>discovery process</a:t>
            </a:r>
            <a:r>
              <a:rPr lang="en-US" dirty="0"/>
              <a:t>. Crawling is the process by virtue of which the search engines gather information about websites on WWW (new/old updates etc)</a:t>
            </a:r>
          </a:p>
          <a:p>
            <a:pPr marL="0" indent="0">
              <a:buNone/>
            </a:pPr>
            <a:endParaRPr lang="en-US" dirty="0"/>
          </a:p>
          <a:p>
            <a:pPr marL="0" indent="0"/>
            <a:r>
              <a:rPr lang="en-US" dirty="0"/>
              <a:t> Content may be images, videos, content or other. </a:t>
            </a:r>
          </a:p>
          <a:p>
            <a:pPr marL="0" indent="0">
              <a:buNone/>
            </a:pPr>
            <a:endParaRPr lang="en-US" dirty="0"/>
          </a:p>
          <a:p>
            <a:r>
              <a:rPr lang="en-US" dirty="0"/>
              <a:t> The </a:t>
            </a:r>
            <a:r>
              <a:rPr lang="en-US" b="1" dirty="0"/>
              <a:t>crawlers</a:t>
            </a:r>
            <a:r>
              <a:rPr lang="en-US" dirty="0"/>
              <a:t> are also known as </a:t>
            </a:r>
            <a:r>
              <a:rPr lang="en-US" b="1" dirty="0"/>
              <a:t>spiders</a:t>
            </a:r>
            <a:r>
              <a:rPr lang="en-US" dirty="0"/>
              <a:t> or </a:t>
            </a:r>
            <a:r>
              <a:rPr lang="en-US" b="1" dirty="0"/>
              <a:t>bots</a:t>
            </a:r>
            <a:r>
              <a:rPr lang="en-US" dirty="0"/>
              <a:t>, they visit websites and send information to their respective parent websites. </a:t>
            </a:r>
          </a:p>
        </p:txBody>
      </p:sp>
    </p:spTree>
    <p:extLst>
      <p:ext uri="{BB962C8B-B14F-4D97-AF65-F5344CB8AC3E}">
        <p14:creationId xmlns:p14="http://schemas.microsoft.com/office/powerpoint/2010/main" val="3231629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Search Engine :</a:t>
            </a:r>
          </a:p>
        </p:txBody>
      </p:sp>
      <p:sp>
        <p:nvSpPr>
          <p:cNvPr id="3" name="Content Placeholder 2"/>
          <p:cNvSpPr>
            <a:spLocks noGrp="1"/>
          </p:cNvSpPr>
          <p:nvPr>
            <p:ph idx="1"/>
          </p:nvPr>
        </p:nvSpPr>
        <p:spPr/>
        <p:txBody>
          <a:bodyPr/>
          <a:lstStyle/>
          <a:p>
            <a:r>
              <a:rPr lang="en-US" dirty="0"/>
              <a:t> Is a program or a tool</a:t>
            </a:r>
          </a:p>
          <a:p>
            <a:r>
              <a:rPr lang="en-US" dirty="0"/>
              <a:t> Searches for results in database</a:t>
            </a:r>
          </a:p>
          <a:p>
            <a:r>
              <a:rPr lang="en-US" dirty="0"/>
              <a:t> Search based on keywords</a:t>
            </a:r>
          </a:p>
          <a:p>
            <a:r>
              <a:rPr lang="en-US" dirty="0"/>
              <a:t> Sorts the results and give in ordered list </a:t>
            </a:r>
          </a:p>
          <a:p>
            <a:r>
              <a:rPr lang="en-US" dirty="0"/>
              <a:t>Uses different algorithms</a:t>
            </a:r>
          </a:p>
        </p:txBody>
      </p:sp>
    </p:spTree>
    <p:extLst>
      <p:ext uri="{BB962C8B-B14F-4D97-AF65-F5344CB8AC3E}">
        <p14:creationId xmlns:p14="http://schemas.microsoft.com/office/powerpoint/2010/main" val="33803314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2673" y="656823"/>
            <a:ext cx="8704971" cy="5777718"/>
          </a:xfrm>
        </p:spPr>
      </p:pic>
    </p:spTree>
    <p:extLst>
      <p:ext uri="{BB962C8B-B14F-4D97-AF65-F5344CB8AC3E}">
        <p14:creationId xmlns:p14="http://schemas.microsoft.com/office/powerpoint/2010/main" val="25680150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Indexing :</a:t>
            </a:r>
          </a:p>
        </p:txBody>
      </p:sp>
      <p:sp>
        <p:nvSpPr>
          <p:cNvPr id="3" name="Content Placeholder 2"/>
          <p:cNvSpPr>
            <a:spLocks noGrp="1"/>
          </p:cNvSpPr>
          <p:nvPr>
            <p:ph idx="1"/>
          </p:nvPr>
        </p:nvSpPr>
        <p:spPr/>
        <p:txBody>
          <a:bodyPr/>
          <a:lstStyle/>
          <a:p>
            <a:r>
              <a:rPr lang="en-US" dirty="0"/>
              <a:t> What is Indexing ?</a:t>
            </a:r>
          </a:p>
          <a:p>
            <a:pPr marL="0" indent="0">
              <a:buNone/>
            </a:pPr>
            <a:r>
              <a:rPr lang="en-US" dirty="0"/>
              <a:t>Indexing is the process of adding webpages into Google or other search engine depending upon which Meta tag you used (index or No-index)</a:t>
            </a:r>
          </a:p>
          <a:p>
            <a:pPr marL="0" indent="0">
              <a:buNone/>
            </a:pPr>
            <a:endParaRPr lang="en-US" dirty="0"/>
          </a:p>
          <a:p>
            <a:r>
              <a:rPr lang="en-US" dirty="0"/>
              <a:t> Google will crawl and index your pages. A no-index tag means that the pages will not be added into the web search index. </a:t>
            </a:r>
          </a:p>
        </p:txBody>
      </p:sp>
    </p:spTree>
    <p:extLst>
      <p:ext uri="{BB962C8B-B14F-4D97-AF65-F5344CB8AC3E}">
        <p14:creationId xmlns:p14="http://schemas.microsoft.com/office/powerpoint/2010/main" val="20100442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5455" y="772732"/>
            <a:ext cx="8810827" cy="5366455"/>
          </a:xfrm>
        </p:spPr>
      </p:pic>
    </p:spTree>
    <p:extLst>
      <p:ext uri="{BB962C8B-B14F-4D97-AF65-F5344CB8AC3E}">
        <p14:creationId xmlns:p14="http://schemas.microsoft.com/office/powerpoint/2010/main" val="4137630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Ranking :</a:t>
            </a:r>
          </a:p>
        </p:txBody>
      </p:sp>
      <p:sp>
        <p:nvSpPr>
          <p:cNvPr id="3" name="Content Placeholder 2"/>
          <p:cNvSpPr>
            <a:spLocks noGrp="1"/>
          </p:cNvSpPr>
          <p:nvPr>
            <p:ph idx="1"/>
          </p:nvPr>
        </p:nvSpPr>
        <p:spPr/>
        <p:txBody>
          <a:bodyPr/>
          <a:lstStyle/>
          <a:p>
            <a:r>
              <a:rPr lang="en-US" dirty="0"/>
              <a:t> Ranking refers to a website’s position in the search engine result pages. </a:t>
            </a:r>
          </a:p>
          <a:p>
            <a:endParaRPr lang="en-US" dirty="0"/>
          </a:p>
          <a:p>
            <a:r>
              <a:rPr lang="en-US" dirty="0"/>
              <a:t> There are various ranking factors that influences if a website appears higher on the SERP based on the content relevance to the search term, or the quality of backlinks pointing to the page. </a:t>
            </a:r>
          </a:p>
        </p:txBody>
      </p:sp>
    </p:spTree>
    <p:extLst>
      <p:ext uri="{BB962C8B-B14F-4D97-AF65-F5344CB8AC3E}">
        <p14:creationId xmlns:p14="http://schemas.microsoft.com/office/powerpoint/2010/main" val="40553177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6636" y="734096"/>
            <a:ext cx="8072975" cy="5666703"/>
          </a:xfrm>
        </p:spPr>
      </p:pic>
    </p:spTree>
    <p:extLst>
      <p:ext uri="{BB962C8B-B14F-4D97-AF65-F5344CB8AC3E}">
        <p14:creationId xmlns:p14="http://schemas.microsoft.com/office/powerpoint/2010/main" val="33179074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9688" y="1120463"/>
            <a:ext cx="8039771" cy="4269134"/>
          </a:xfrm>
        </p:spPr>
      </p:pic>
    </p:spTree>
    <p:extLst>
      <p:ext uri="{BB962C8B-B14F-4D97-AF65-F5344CB8AC3E}">
        <p14:creationId xmlns:p14="http://schemas.microsoft.com/office/powerpoint/2010/main" val="30459449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3949" y="1313645"/>
            <a:ext cx="9720061" cy="4628133"/>
          </a:xfrm>
        </p:spPr>
      </p:pic>
    </p:spTree>
    <p:extLst>
      <p:ext uri="{BB962C8B-B14F-4D97-AF65-F5344CB8AC3E}">
        <p14:creationId xmlns:p14="http://schemas.microsoft.com/office/powerpoint/2010/main" val="3564252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Categories (types) of algorithms :</a:t>
            </a:r>
          </a:p>
        </p:txBody>
      </p:sp>
      <p:sp>
        <p:nvSpPr>
          <p:cNvPr id="3" name="Content Placeholder 2"/>
          <p:cNvSpPr>
            <a:spLocks noGrp="1"/>
          </p:cNvSpPr>
          <p:nvPr>
            <p:ph idx="1"/>
          </p:nvPr>
        </p:nvSpPr>
        <p:spPr/>
        <p:txBody>
          <a:bodyPr/>
          <a:lstStyle/>
          <a:p>
            <a:r>
              <a:rPr lang="en-US" dirty="0"/>
              <a:t> Three types :</a:t>
            </a:r>
          </a:p>
          <a:p>
            <a:pPr marL="1428750" lvl="2" indent="-514350">
              <a:buAutoNum type="arabicPeriod"/>
            </a:pPr>
            <a:r>
              <a:rPr lang="en-US" sz="2800" dirty="0"/>
              <a:t>On-page algorithm</a:t>
            </a:r>
          </a:p>
          <a:p>
            <a:pPr marL="1371600" lvl="2" indent="-457200">
              <a:buAutoNum type="arabicPeriod"/>
            </a:pPr>
            <a:r>
              <a:rPr lang="en-US" sz="2800" dirty="0"/>
              <a:t>Whole-site algorithm</a:t>
            </a:r>
          </a:p>
          <a:p>
            <a:pPr marL="1371600" lvl="2" indent="-457200">
              <a:buAutoNum type="arabicPeriod"/>
            </a:pPr>
            <a:r>
              <a:rPr lang="en-US" sz="2800" dirty="0"/>
              <a:t> Off-site (off-page) algorithm</a:t>
            </a:r>
            <a:r>
              <a:rPr lang="en-US" dirty="0"/>
              <a:t>	</a:t>
            </a:r>
          </a:p>
        </p:txBody>
      </p:sp>
    </p:spTree>
    <p:extLst>
      <p:ext uri="{BB962C8B-B14F-4D97-AF65-F5344CB8AC3E}">
        <p14:creationId xmlns:p14="http://schemas.microsoft.com/office/powerpoint/2010/main" val="26486471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On-Page Algorithm :</a:t>
            </a:r>
          </a:p>
        </p:txBody>
      </p:sp>
      <p:sp>
        <p:nvSpPr>
          <p:cNvPr id="3" name="Content Placeholder 2"/>
          <p:cNvSpPr>
            <a:spLocks noGrp="1"/>
          </p:cNvSpPr>
          <p:nvPr>
            <p:ph idx="1"/>
          </p:nvPr>
        </p:nvSpPr>
        <p:spPr/>
        <p:txBody>
          <a:bodyPr/>
          <a:lstStyle/>
          <a:p>
            <a:r>
              <a:rPr lang="en-US" dirty="0"/>
              <a:t> Based on user thinking</a:t>
            </a:r>
          </a:p>
          <a:p>
            <a:r>
              <a:rPr lang="en-US" dirty="0"/>
              <a:t> Includes how keywords are used in web page concept</a:t>
            </a:r>
          </a:p>
          <a:p>
            <a:r>
              <a:rPr lang="en-US" dirty="0"/>
              <a:t> Also, how other words relate on the page</a:t>
            </a:r>
          </a:p>
          <a:p>
            <a:r>
              <a:rPr lang="en-US" dirty="0"/>
              <a:t> Suppose a page is created on “</a:t>
            </a:r>
            <a:r>
              <a:rPr lang="en-US" dirty="0" err="1"/>
              <a:t>Kamani</a:t>
            </a:r>
            <a:r>
              <a:rPr lang="en-US" dirty="0"/>
              <a:t> science college” </a:t>
            </a:r>
          </a:p>
          <a:p>
            <a:pPr marL="914400" lvl="1" indent="-457200">
              <a:buFont typeface="+mj-lt"/>
              <a:buAutoNum type="arabicPeriod"/>
            </a:pPr>
            <a:r>
              <a:rPr lang="en-US" dirty="0"/>
              <a:t> How many times “</a:t>
            </a:r>
            <a:r>
              <a:rPr lang="en-US" dirty="0" err="1"/>
              <a:t>kamani</a:t>
            </a:r>
            <a:r>
              <a:rPr lang="en-US" dirty="0"/>
              <a:t>” keyword is used</a:t>
            </a:r>
          </a:p>
          <a:p>
            <a:pPr marL="914400" lvl="1" indent="-457200">
              <a:buFont typeface="+mj-lt"/>
              <a:buAutoNum type="arabicPeriod"/>
            </a:pPr>
            <a:r>
              <a:rPr lang="en-US" dirty="0"/>
              <a:t> How many titles as “</a:t>
            </a:r>
            <a:r>
              <a:rPr lang="en-US" dirty="0" err="1"/>
              <a:t>kamani</a:t>
            </a:r>
            <a:r>
              <a:rPr lang="en-US" dirty="0"/>
              <a:t>”</a:t>
            </a:r>
          </a:p>
          <a:p>
            <a:pPr marL="914400" lvl="1" indent="-457200">
              <a:buFont typeface="+mj-lt"/>
              <a:buAutoNum type="arabicPeriod"/>
            </a:pPr>
            <a:r>
              <a:rPr lang="en-US" dirty="0"/>
              <a:t> Similar words</a:t>
            </a:r>
          </a:p>
        </p:txBody>
      </p:sp>
    </p:spTree>
    <p:extLst>
      <p:ext uri="{BB962C8B-B14F-4D97-AF65-F5344CB8AC3E}">
        <p14:creationId xmlns:p14="http://schemas.microsoft.com/office/powerpoint/2010/main" val="4135756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3" name="Content Placeholder 2"/>
          <p:cNvSpPr>
            <a:spLocks noGrp="1"/>
          </p:cNvSpPr>
          <p:nvPr>
            <p:ph idx="1"/>
          </p:nvPr>
        </p:nvSpPr>
        <p:spPr/>
        <p:txBody>
          <a:bodyPr/>
          <a:lstStyle/>
          <a:p>
            <a:r>
              <a:rPr lang="en-US" dirty="0"/>
              <a:t> Algorithms never give result on web page, this works on back side (developer side)</a:t>
            </a:r>
          </a:p>
          <a:p>
            <a:r>
              <a:rPr lang="en-US" dirty="0"/>
              <a:t> Web page contains keywords for web crawlers, this content is called META TAGS</a:t>
            </a:r>
          </a:p>
          <a:p>
            <a:r>
              <a:rPr lang="en-US" dirty="0"/>
              <a:t> When crawler (spider) examines your web site, it looks these tags as definitions for what you search in web site. </a:t>
            </a:r>
          </a:p>
        </p:txBody>
      </p:sp>
    </p:spTree>
    <p:extLst>
      <p:ext uri="{BB962C8B-B14F-4D97-AF65-F5344CB8AC3E}">
        <p14:creationId xmlns:p14="http://schemas.microsoft.com/office/powerpoint/2010/main" val="3254301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Different Search engines :</a:t>
            </a:r>
          </a:p>
        </p:txBody>
      </p:sp>
      <p:sp>
        <p:nvSpPr>
          <p:cNvPr id="3" name="Content Placeholder 2"/>
          <p:cNvSpPr>
            <a:spLocks noGrp="1"/>
          </p:cNvSpPr>
          <p:nvPr>
            <p:ph idx="1"/>
          </p:nvPr>
        </p:nvSpPr>
        <p:spPr/>
        <p:txBody>
          <a:bodyPr/>
          <a:lstStyle/>
          <a:p>
            <a:r>
              <a:rPr lang="en-US" dirty="0"/>
              <a:t> Google</a:t>
            </a:r>
          </a:p>
          <a:p>
            <a:r>
              <a:rPr lang="en-US" dirty="0"/>
              <a:t> Yahoo!</a:t>
            </a:r>
          </a:p>
          <a:p>
            <a:r>
              <a:rPr lang="en-US" dirty="0"/>
              <a:t> Bing</a:t>
            </a:r>
          </a:p>
          <a:p>
            <a:r>
              <a:rPr lang="en-US" dirty="0"/>
              <a:t> </a:t>
            </a:r>
            <a:r>
              <a:rPr lang="en-US" dirty="0" err="1"/>
              <a:t>Baidu</a:t>
            </a:r>
            <a:endParaRPr lang="en-US" dirty="0"/>
          </a:p>
          <a:p>
            <a:r>
              <a:rPr lang="en-US" dirty="0"/>
              <a:t> Duck </a:t>
            </a:r>
            <a:r>
              <a:rPr lang="en-US" dirty="0" err="1"/>
              <a:t>Duck</a:t>
            </a:r>
            <a:r>
              <a:rPr lang="en-US" dirty="0"/>
              <a:t> Go</a:t>
            </a:r>
          </a:p>
          <a:p>
            <a:r>
              <a:rPr lang="en-US" dirty="0"/>
              <a:t> </a:t>
            </a:r>
            <a:r>
              <a:rPr lang="en-US" dirty="0" err="1"/>
              <a:t>Yandesk</a:t>
            </a:r>
            <a:endParaRPr lang="en-US" dirty="0"/>
          </a:p>
          <a:p>
            <a:r>
              <a:rPr lang="en-US" dirty="0"/>
              <a:t> Ask</a:t>
            </a:r>
          </a:p>
          <a:p>
            <a:r>
              <a:rPr lang="en-US" dirty="0"/>
              <a:t> Lycos</a:t>
            </a:r>
          </a:p>
        </p:txBody>
      </p:sp>
    </p:spTree>
    <p:extLst>
      <p:ext uri="{BB962C8B-B14F-4D97-AF65-F5344CB8AC3E}">
        <p14:creationId xmlns:p14="http://schemas.microsoft.com/office/powerpoint/2010/main" val="18471938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9772" y="682581"/>
            <a:ext cx="7399986" cy="5375442"/>
          </a:xfrm>
        </p:spPr>
      </p:pic>
    </p:spTree>
    <p:extLst>
      <p:ext uri="{BB962C8B-B14F-4D97-AF65-F5344CB8AC3E}">
        <p14:creationId xmlns:p14="http://schemas.microsoft.com/office/powerpoint/2010/main" val="11380388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Whole-Site Algorithm :</a:t>
            </a:r>
          </a:p>
        </p:txBody>
      </p:sp>
      <p:sp>
        <p:nvSpPr>
          <p:cNvPr id="3" name="Content Placeholder 2"/>
          <p:cNvSpPr>
            <a:spLocks noGrp="1"/>
          </p:cNvSpPr>
          <p:nvPr>
            <p:ph idx="1"/>
          </p:nvPr>
        </p:nvSpPr>
        <p:spPr/>
        <p:txBody>
          <a:bodyPr>
            <a:normAutofit lnSpcReduction="10000"/>
          </a:bodyPr>
          <a:lstStyle/>
          <a:p>
            <a:r>
              <a:rPr lang="en-US" dirty="0"/>
              <a:t> This algorithm look at the relationship of pages on a site</a:t>
            </a:r>
          </a:p>
          <a:p>
            <a:r>
              <a:rPr lang="en-US" dirty="0"/>
              <a:t> i.e. all web site pages are having related content or not</a:t>
            </a:r>
          </a:p>
          <a:p>
            <a:r>
              <a:rPr lang="en-US" dirty="0"/>
              <a:t> All web pages must have same viewpoints</a:t>
            </a:r>
          </a:p>
          <a:p>
            <a:r>
              <a:rPr lang="en-US" dirty="0"/>
              <a:t>This also contains :</a:t>
            </a:r>
          </a:p>
          <a:p>
            <a:pPr marL="914400" lvl="1" indent="-457200">
              <a:buFont typeface="+mj-lt"/>
              <a:buAutoNum type="arabicPeriod"/>
            </a:pPr>
            <a:r>
              <a:rPr lang="en-US" dirty="0"/>
              <a:t>Site elements</a:t>
            </a:r>
          </a:p>
          <a:p>
            <a:pPr marL="914400" lvl="1" indent="-457200">
              <a:buFont typeface="+mj-lt"/>
              <a:buAutoNum type="arabicPeriod"/>
            </a:pPr>
            <a:r>
              <a:rPr lang="en-US" dirty="0"/>
              <a:t>Architecture of pages</a:t>
            </a:r>
          </a:p>
          <a:p>
            <a:pPr marL="914400" lvl="1" indent="-457200">
              <a:buFont typeface="+mj-lt"/>
              <a:buAutoNum type="arabicPeriod"/>
            </a:pPr>
            <a:r>
              <a:rPr lang="en-US" dirty="0"/>
              <a:t> Use of anchor text &lt;a&gt;Click Here&lt;/a&gt;</a:t>
            </a:r>
          </a:p>
          <a:p>
            <a:pPr marL="914400" lvl="1" indent="-457200">
              <a:buFont typeface="+mj-lt"/>
              <a:buAutoNum type="arabicPeriod"/>
            </a:pPr>
            <a:r>
              <a:rPr lang="en-US" dirty="0"/>
              <a:t> Pages linked with each-other</a:t>
            </a:r>
          </a:p>
          <a:p>
            <a:pPr marL="914400" lvl="1" indent="-457200">
              <a:buFont typeface="+mj-lt"/>
              <a:buAutoNum type="arabicPeriod"/>
            </a:pPr>
            <a:r>
              <a:rPr lang="en-US" dirty="0"/>
              <a:t> Covers multiple topics or subjects</a:t>
            </a:r>
          </a:p>
          <a:p>
            <a:pPr marL="457200" lvl="1" indent="0">
              <a:buNone/>
            </a:pPr>
            <a:r>
              <a:rPr lang="en-US" dirty="0"/>
              <a:t> </a:t>
            </a:r>
          </a:p>
        </p:txBody>
      </p:sp>
    </p:spTree>
    <p:extLst>
      <p:ext uri="{BB962C8B-B14F-4D97-AF65-F5344CB8AC3E}">
        <p14:creationId xmlns:p14="http://schemas.microsoft.com/office/powerpoint/2010/main" val="10245763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u="sng" dirty="0"/>
              <a:t>Off-Site Algorithm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4670" y="1928656"/>
            <a:ext cx="7653425" cy="4351338"/>
          </a:xfrm>
        </p:spPr>
      </p:pic>
    </p:spTree>
    <p:extLst>
      <p:ext uri="{BB962C8B-B14F-4D97-AF65-F5344CB8AC3E}">
        <p14:creationId xmlns:p14="http://schemas.microsoft.com/office/powerpoint/2010/main" val="878985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3" name="Content Placeholder 2"/>
          <p:cNvSpPr>
            <a:spLocks noGrp="1"/>
          </p:cNvSpPr>
          <p:nvPr>
            <p:ph idx="1"/>
          </p:nvPr>
        </p:nvSpPr>
        <p:spPr/>
        <p:txBody>
          <a:bodyPr/>
          <a:lstStyle/>
          <a:p>
            <a:r>
              <a:rPr lang="en-US" dirty="0"/>
              <a:t> Checks how my web pages rank in SERPs</a:t>
            </a:r>
          </a:p>
          <a:p>
            <a:r>
              <a:rPr lang="en-US" dirty="0"/>
              <a:t> Used for good incoming links, high page rank, etc…</a:t>
            </a:r>
          </a:p>
          <a:p>
            <a:r>
              <a:rPr lang="en-US" dirty="0"/>
              <a:t> In short, this algorithm adds how </a:t>
            </a:r>
            <a:r>
              <a:rPr lang="en-US" dirty="0" err="1"/>
              <a:t>t.he</a:t>
            </a:r>
            <a:r>
              <a:rPr lang="en-US" dirty="0"/>
              <a:t> quality of your pages is ranked</a:t>
            </a:r>
          </a:p>
        </p:txBody>
      </p:sp>
    </p:spTree>
    <p:extLst>
      <p:ext uri="{BB962C8B-B14F-4D97-AF65-F5344CB8AC3E}">
        <p14:creationId xmlns:p14="http://schemas.microsoft.com/office/powerpoint/2010/main" val="35430731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Additional Algorithms :</a:t>
            </a:r>
          </a:p>
        </p:txBody>
      </p:sp>
      <p:sp>
        <p:nvSpPr>
          <p:cNvPr id="3" name="Content Placeholder 2"/>
          <p:cNvSpPr>
            <a:spLocks noGrp="1"/>
          </p:cNvSpPr>
          <p:nvPr>
            <p:ph idx="1"/>
          </p:nvPr>
        </p:nvSpPr>
        <p:spPr/>
        <p:txBody>
          <a:bodyPr/>
          <a:lstStyle/>
          <a:p>
            <a:pPr marL="514350" indent="-514350">
              <a:buFont typeface="+mj-lt"/>
              <a:buAutoNum type="arabicPeriod"/>
            </a:pPr>
            <a:r>
              <a:rPr lang="en-US" dirty="0"/>
              <a:t> List Search (Single key, result is single element, very time consuming)</a:t>
            </a:r>
          </a:p>
          <a:p>
            <a:pPr marL="514350" indent="-514350">
              <a:buFont typeface="+mj-lt"/>
              <a:buAutoNum type="arabicPeriod"/>
            </a:pPr>
            <a:r>
              <a:rPr lang="en-US" dirty="0"/>
              <a:t> Tree Search (narrow-to-broad or broad-to-narrow)</a:t>
            </a:r>
          </a:p>
          <a:p>
            <a:pPr marL="514350" indent="-514350">
              <a:buFont typeface="+mj-lt"/>
              <a:buAutoNum type="arabicPeriod"/>
            </a:pPr>
            <a:r>
              <a:rPr lang="en-US" dirty="0"/>
              <a:t> SQL Search (not hierarchical like tree, can start from any point)</a:t>
            </a:r>
          </a:p>
          <a:p>
            <a:pPr marL="514350" indent="-514350">
              <a:buFont typeface="+mj-lt"/>
              <a:buAutoNum type="arabicPeriod"/>
            </a:pPr>
            <a:r>
              <a:rPr lang="en-US" dirty="0"/>
              <a:t> Informed Search ( like tree, specific question answer type)</a:t>
            </a:r>
          </a:p>
          <a:p>
            <a:pPr marL="514350" indent="-514350">
              <a:buFont typeface="+mj-lt"/>
              <a:buAutoNum type="arabicPeriod"/>
            </a:pPr>
            <a:r>
              <a:rPr lang="en-US" dirty="0"/>
              <a:t> Adversarial Search (display all possible solution, difficult to use)</a:t>
            </a:r>
          </a:p>
          <a:p>
            <a:pPr marL="514350" indent="-514350">
              <a:buFont typeface="+mj-lt"/>
              <a:buAutoNum type="arabicPeriod"/>
            </a:pPr>
            <a:r>
              <a:rPr lang="en-US" dirty="0"/>
              <a:t> Constant Satisfaction Search (Use different constraints)</a:t>
            </a:r>
          </a:p>
        </p:txBody>
      </p:sp>
    </p:spTree>
    <p:extLst>
      <p:ext uri="{BB962C8B-B14F-4D97-AF65-F5344CB8AC3E}">
        <p14:creationId xmlns:p14="http://schemas.microsoft.com/office/powerpoint/2010/main" val="11165219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Analyzing Ranking Factors :</a:t>
            </a:r>
          </a:p>
        </p:txBody>
      </p:sp>
      <p:sp>
        <p:nvSpPr>
          <p:cNvPr id="3" name="Content Placeholder 2"/>
          <p:cNvSpPr>
            <a:spLocks noGrp="1"/>
          </p:cNvSpPr>
          <p:nvPr>
            <p:ph idx="1"/>
          </p:nvPr>
        </p:nvSpPr>
        <p:spPr/>
        <p:txBody>
          <a:bodyPr/>
          <a:lstStyle/>
          <a:p>
            <a:r>
              <a:rPr lang="en-US" b="1" dirty="0"/>
              <a:t>moz.com </a:t>
            </a:r>
            <a:r>
              <a:rPr lang="en-US" dirty="0"/>
              <a:t>periodically conducts surveys of leading search engine optimizers to determine what they think are the most important ranking factors. </a:t>
            </a:r>
          </a:p>
          <a:p>
            <a:r>
              <a:rPr lang="en-US" dirty="0"/>
              <a:t> They are divided into mainly 3 : </a:t>
            </a:r>
          </a:p>
          <a:p>
            <a:pPr marL="514350" indent="-514350">
              <a:buFont typeface="+mj-lt"/>
              <a:buAutoNum type="arabicPeriod"/>
            </a:pPr>
            <a:r>
              <a:rPr lang="en-US" dirty="0"/>
              <a:t> Positive Ranking Factors</a:t>
            </a:r>
          </a:p>
          <a:p>
            <a:pPr marL="514350" indent="-514350">
              <a:buFont typeface="+mj-lt"/>
              <a:buAutoNum type="arabicPeriod"/>
            </a:pPr>
            <a:r>
              <a:rPr lang="en-US" dirty="0"/>
              <a:t> Negative Ranking Factors</a:t>
            </a:r>
          </a:p>
          <a:p>
            <a:pPr marL="514350" indent="-514350">
              <a:buFont typeface="+mj-lt"/>
              <a:buAutoNum type="arabicPeriod"/>
            </a:pPr>
            <a:r>
              <a:rPr lang="en-US" dirty="0"/>
              <a:t> Other Ranking Factors </a:t>
            </a:r>
          </a:p>
        </p:txBody>
      </p:sp>
    </p:spTree>
    <p:extLst>
      <p:ext uri="{BB962C8B-B14F-4D97-AF65-F5344CB8AC3E}">
        <p14:creationId xmlns:p14="http://schemas.microsoft.com/office/powerpoint/2010/main" val="8082067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Positive Ranking Factors :</a:t>
            </a:r>
          </a:p>
        </p:txBody>
      </p:sp>
      <p:sp>
        <p:nvSpPr>
          <p:cNvPr id="3" name="Content Placeholder 2"/>
          <p:cNvSpPr>
            <a:spLocks noGrp="1"/>
          </p:cNvSpPr>
          <p:nvPr>
            <p:ph idx="1"/>
          </p:nvPr>
        </p:nvSpPr>
        <p:spPr/>
        <p:txBody>
          <a:bodyPr/>
          <a:lstStyle/>
          <a:p>
            <a:r>
              <a:rPr lang="en-US" dirty="0"/>
              <a:t> Keywords used in &lt;title&gt;</a:t>
            </a:r>
          </a:p>
          <a:p>
            <a:r>
              <a:rPr lang="en-US" dirty="0"/>
              <a:t> Age of site</a:t>
            </a:r>
          </a:p>
          <a:p>
            <a:r>
              <a:rPr lang="en-US" dirty="0"/>
              <a:t> Site’s internal linking structure</a:t>
            </a:r>
          </a:p>
          <a:p>
            <a:r>
              <a:rPr lang="en-US" dirty="0"/>
              <a:t> Topic relevance of inbound links</a:t>
            </a:r>
          </a:p>
          <a:p>
            <a:r>
              <a:rPr lang="en-US" dirty="0"/>
              <a:t> Keywords used in &lt;body&gt;</a:t>
            </a:r>
          </a:p>
          <a:p>
            <a:r>
              <a:rPr lang="en-US" dirty="0"/>
              <a:t> Global link popularity of site that link to the site</a:t>
            </a:r>
          </a:p>
          <a:p>
            <a:pPr marL="0" indent="0">
              <a:buNone/>
            </a:pPr>
            <a:endParaRPr lang="en-US" dirty="0"/>
          </a:p>
          <a:p>
            <a:endParaRPr lang="en-US" dirty="0"/>
          </a:p>
        </p:txBody>
      </p:sp>
    </p:spTree>
    <p:extLst>
      <p:ext uri="{BB962C8B-B14F-4D97-AF65-F5344CB8AC3E}">
        <p14:creationId xmlns:p14="http://schemas.microsoft.com/office/powerpoint/2010/main" val="21786430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Negative Ranking Factors :</a:t>
            </a:r>
          </a:p>
        </p:txBody>
      </p:sp>
      <p:sp>
        <p:nvSpPr>
          <p:cNvPr id="3" name="Content Placeholder 2"/>
          <p:cNvSpPr>
            <a:spLocks noGrp="1"/>
          </p:cNvSpPr>
          <p:nvPr>
            <p:ph idx="1"/>
          </p:nvPr>
        </p:nvSpPr>
        <p:spPr/>
        <p:txBody>
          <a:bodyPr/>
          <a:lstStyle/>
          <a:p>
            <a:r>
              <a:rPr lang="en-US" dirty="0"/>
              <a:t> Server is often inaccessible to crawler</a:t>
            </a:r>
          </a:p>
          <a:p>
            <a:r>
              <a:rPr lang="en-US" dirty="0"/>
              <a:t> Content very similar to or duplicate of other web pages</a:t>
            </a:r>
          </a:p>
          <a:p>
            <a:r>
              <a:rPr lang="en-US" dirty="0"/>
              <a:t> Low quality links / spam sites</a:t>
            </a:r>
          </a:p>
          <a:p>
            <a:r>
              <a:rPr lang="en-US" dirty="0"/>
              <a:t> Duplicate titles / meta tags on many pages</a:t>
            </a:r>
          </a:p>
          <a:p>
            <a:pPr marL="0" indent="0">
              <a:buNone/>
            </a:pPr>
            <a:endParaRPr lang="en-US" dirty="0"/>
          </a:p>
        </p:txBody>
      </p:sp>
    </p:spTree>
    <p:extLst>
      <p:ext uri="{BB962C8B-B14F-4D97-AF65-F5344CB8AC3E}">
        <p14:creationId xmlns:p14="http://schemas.microsoft.com/office/powerpoint/2010/main" val="13059874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Other Factors :</a:t>
            </a:r>
          </a:p>
        </p:txBody>
      </p:sp>
      <p:sp>
        <p:nvSpPr>
          <p:cNvPr id="3" name="Content Placeholder 2"/>
          <p:cNvSpPr>
            <a:spLocks noGrp="1"/>
          </p:cNvSpPr>
          <p:nvPr>
            <p:ph idx="1"/>
          </p:nvPr>
        </p:nvSpPr>
        <p:spPr/>
        <p:txBody>
          <a:bodyPr/>
          <a:lstStyle/>
          <a:p>
            <a:r>
              <a:rPr lang="en-US" dirty="0"/>
              <a:t> Usage data</a:t>
            </a:r>
          </a:p>
          <a:p>
            <a:r>
              <a:rPr lang="en-US" dirty="0"/>
              <a:t> User data</a:t>
            </a:r>
          </a:p>
          <a:p>
            <a:r>
              <a:rPr lang="en-US" dirty="0"/>
              <a:t> Google sandbox – work as a filter</a:t>
            </a:r>
          </a:p>
        </p:txBody>
      </p:sp>
    </p:spTree>
    <p:extLst>
      <p:ext uri="{BB962C8B-B14F-4D97-AF65-F5344CB8AC3E}">
        <p14:creationId xmlns:p14="http://schemas.microsoft.com/office/powerpoint/2010/main" val="39826378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Using advanced search techniques :</a:t>
            </a:r>
          </a:p>
        </p:txBody>
      </p:sp>
      <p:sp>
        <p:nvSpPr>
          <p:cNvPr id="3" name="Content Placeholder 2"/>
          <p:cNvSpPr>
            <a:spLocks noGrp="1"/>
          </p:cNvSpPr>
          <p:nvPr>
            <p:ph idx="1"/>
          </p:nvPr>
        </p:nvSpPr>
        <p:spPr/>
        <p:txBody>
          <a:bodyPr>
            <a:normAutofit lnSpcReduction="10000"/>
          </a:bodyPr>
          <a:lstStyle/>
          <a:p>
            <a:r>
              <a:rPr lang="en-US" dirty="0"/>
              <a:t> [-keyword] : Searches for loans –</a:t>
            </a:r>
            <a:r>
              <a:rPr lang="en-US" dirty="0" err="1"/>
              <a:t>hdfc</a:t>
            </a:r>
            <a:r>
              <a:rPr lang="en-US" dirty="0"/>
              <a:t> will give result for all types of loans except </a:t>
            </a:r>
            <a:r>
              <a:rPr lang="en-US" dirty="0" err="1"/>
              <a:t>hdfc</a:t>
            </a:r>
            <a:r>
              <a:rPr lang="en-US" dirty="0"/>
              <a:t> loans</a:t>
            </a:r>
          </a:p>
          <a:p>
            <a:endParaRPr lang="en-US" dirty="0"/>
          </a:p>
          <a:p>
            <a:r>
              <a:rPr lang="en-US" dirty="0"/>
              <a:t> [+keyword] : Allows us to combine one or more terms in our searching</a:t>
            </a:r>
          </a:p>
          <a:p>
            <a:endParaRPr lang="en-US" dirty="0"/>
          </a:p>
          <a:p>
            <a:r>
              <a:rPr lang="en-US" dirty="0"/>
              <a:t> [“key phrase”] : Allows us to search whole phrase like “</a:t>
            </a:r>
            <a:r>
              <a:rPr lang="en-US" dirty="0" err="1"/>
              <a:t>seo</a:t>
            </a:r>
            <a:r>
              <a:rPr lang="en-US" dirty="0"/>
              <a:t> companies”</a:t>
            </a:r>
          </a:p>
          <a:p>
            <a:endParaRPr lang="en-US" dirty="0"/>
          </a:p>
          <a:p>
            <a:r>
              <a:rPr lang="en-US" dirty="0"/>
              <a:t> [keyword </a:t>
            </a:r>
            <a:r>
              <a:rPr lang="en-US" b="1" dirty="0"/>
              <a:t>OR</a:t>
            </a:r>
            <a:r>
              <a:rPr lang="en-US" dirty="0"/>
              <a:t> keyword] : Shows result of at least </a:t>
            </a:r>
            <a:r>
              <a:rPr lang="en-US" b="1" dirty="0"/>
              <a:t>one</a:t>
            </a:r>
            <a:r>
              <a:rPr lang="en-US" dirty="0"/>
              <a:t> keyword</a:t>
            </a:r>
          </a:p>
        </p:txBody>
      </p:sp>
    </p:spTree>
    <p:extLst>
      <p:ext uri="{BB962C8B-B14F-4D97-AF65-F5344CB8AC3E}">
        <p14:creationId xmlns:p14="http://schemas.microsoft.com/office/powerpoint/2010/main" val="2722959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Mission of Search Engine :</a:t>
            </a:r>
          </a:p>
        </p:txBody>
      </p:sp>
      <p:sp>
        <p:nvSpPr>
          <p:cNvPr id="3" name="Content Placeholder 2"/>
          <p:cNvSpPr>
            <a:spLocks noGrp="1"/>
          </p:cNvSpPr>
          <p:nvPr>
            <p:ph idx="1"/>
          </p:nvPr>
        </p:nvSpPr>
        <p:spPr/>
        <p:txBody>
          <a:bodyPr/>
          <a:lstStyle/>
          <a:p>
            <a:r>
              <a:rPr lang="en-US" dirty="0"/>
              <a:t> Free to use</a:t>
            </a:r>
          </a:p>
          <a:p>
            <a:r>
              <a:rPr lang="en-US" dirty="0"/>
              <a:t> Gives most relevant results</a:t>
            </a:r>
          </a:p>
          <a:p>
            <a:r>
              <a:rPr lang="en-US" dirty="0"/>
              <a:t> Invests time, efforts for most relevant content</a:t>
            </a:r>
          </a:p>
          <a:p>
            <a:r>
              <a:rPr lang="en-US" dirty="0"/>
              <a:t> Generates revenue through paid advertising</a:t>
            </a:r>
          </a:p>
          <a:p>
            <a:r>
              <a:rPr lang="en-US" dirty="0"/>
              <a:t> Pay-per-click or Cost-per-click model</a:t>
            </a:r>
          </a:p>
          <a:p>
            <a:r>
              <a:rPr lang="en-US" dirty="0"/>
              <a:t> Non relevant content as spam</a:t>
            </a:r>
          </a:p>
        </p:txBody>
      </p:sp>
    </p:spTree>
    <p:extLst>
      <p:ext uri="{BB962C8B-B14F-4D97-AF65-F5344CB8AC3E}">
        <p14:creationId xmlns:p14="http://schemas.microsoft.com/office/powerpoint/2010/main" val="18416060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Advanced Google Search Operators :</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54764531"/>
              </p:ext>
            </p:extLst>
          </p:nvPr>
        </p:nvGraphicFramePr>
        <p:xfrm>
          <a:off x="838200" y="1825625"/>
          <a:ext cx="10515600" cy="4582160"/>
        </p:xfrm>
        <a:graphic>
          <a:graphicData uri="http://schemas.openxmlformats.org/drawingml/2006/table">
            <a:tbl>
              <a:tblPr firstRow="1" bandRow="1"/>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370840">
                <a:tc>
                  <a:txBody>
                    <a:bodyPr/>
                    <a:lstStyle/>
                    <a:p>
                      <a:r>
                        <a:rPr lang="en-US" b="1" dirty="0"/>
                        <a:t>Operator</a:t>
                      </a:r>
                    </a:p>
                  </a:txBody>
                  <a:tcPr/>
                </a:tc>
                <a:tc>
                  <a:txBody>
                    <a:bodyPr/>
                    <a:lstStyle/>
                    <a:p>
                      <a:r>
                        <a:rPr lang="en-US" b="1" dirty="0"/>
                        <a:t>Description</a:t>
                      </a:r>
                    </a:p>
                  </a:txBody>
                  <a:tcPr/>
                </a:tc>
                <a:tc>
                  <a:txBody>
                    <a:bodyPr/>
                    <a:lstStyle/>
                    <a:p>
                      <a:r>
                        <a:rPr lang="en-US" b="1" dirty="0"/>
                        <a:t>Example</a:t>
                      </a:r>
                    </a:p>
                  </a:txBody>
                  <a:tcPr/>
                </a:tc>
                <a:extLst>
                  <a:ext uri="{0D108BD9-81ED-4DB2-BD59-A6C34878D82A}">
                    <a16:rowId xmlns:a16="http://schemas.microsoft.com/office/drawing/2014/main" val="10000"/>
                  </a:ext>
                </a:extLst>
              </a:tr>
              <a:tr h="370840">
                <a:tc>
                  <a:txBody>
                    <a:bodyPr/>
                    <a:lstStyle/>
                    <a:p>
                      <a:r>
                        <a:rPr lang="en-US" dirty="0"/>
                        <a:t>Site:</a:t>
                      </a:r>
                    </a:p>
                  </a:txBody>
                  <a:tcPr/>
                </a:tc>
                <a:tc>
                  <a:txBody>
                    <a:bodyPr/>
                    <a:lstStyle/>
                    <a:p>
                      <a:r>
                        <a:rPr lang="en-US" dirty="0"/>
                        <a:t>Domain restricted search</a:t>
                      </a:r>
                    </a:p>
                  </a:txBody>
                  <a:tcPr/>
                </a:tc>
                <a:tc>
                  <a:txBody>
                    <a:bodyPr/>
                    <a:lstStyle/>
                    <a:p>
                      <a:r>
                        <a:rPr lang="en-US" dirty="0" err="1"/>
                        <a:t>Site:www.moz.com</a:t>
                      </a:r>
                      <a:endParaRPr lang="en-US" dirty="0"/>
                    </a:p>
                  </a:txBody>
                  <a:tcPr/>
                </a:tc>
                <a:extLst>
                  <a:ext uri="{0D108BD9-81ED-4DB2-BD59-A6C34878D82A}">
                    <a16:rowId xmlns:a16="http://schemas.microsoft.com/office/drawing/2014/main" val="10001"/>
                  </a:ext>
                </a:extLst>
              </a:tr>
              <a:tr h="370840">
                <a:tc>
                  <a:txBody>
                    <a:bodyPr/>
                    <a:lstStyle/>
                    <a:p>
                      <a:r>
                        <a:rPr lang="en-US" dirty="0" err="1"/>
                        <a:t>Inurl</a:t>
                      </a:r>
                      <a:r>
                        <a:rPr lang="en-US" dirty="0"/>
                        <a:t>:</a:t>
                      </a:r>
                    </a:p>
                  </a:txBody>
                  <a:tcPr/>
                </a:tc>
                <a:tc>
                  <a:txBody>
                    <a:bodyPr/>
                    <a:lstStyle/>
                    <a:p>
                      <a:r>
                        <a:rPr lang="en-US" dirty="0"/>
                        <a:t>The term must appear in the </a:t>
                      </a:r>
                      <a:r>
                        <a:rPr lang="en-US" dirty="0" err="1"/>
                        <a:t>url</a:t>
                      </a:r>
                      <a:r>
                        <a:rPr lang="en-US" dirty="0"/>
                        <a:t> of the page</a:t>
                      </a:r>
                    </a:p>
                  </a:txBody>
                  <a:tcPr/>
                </a:tc>
                <a:tc>
                  <a:txBody>
                    <a:bodyPr/>
                    <a:lstStyle/>
                    <a:p>
                      <a:r>
                        <a:rPr lang="en-US" dirty="0" err="1"/>
                        <a:t>Inurl:pizza</a:t>
                      </a:r>
                      <a:endParaRPr lang="en-US" dirty="0"/>
                    </a:p>
                  </a:txBody>
                  <a:tcPr/>
                </a:tc>
                <a:extLst>
                  <a:ext uri="{0D108BD9-81ED-4DB2-BD59-A6C34878D82A}">
                    <a16:rowId xmlns:a16="http://schemas.microsoft.com/office/drawing/2014/main" val="10002"/>
                  </a:ext>
                </a:extLst>
              </a:tr>
              <a:tr h="370840">
                <a:tc>
                  <a:txBody>
                    <a:bodyPr/>
                    <a:lstStyle/>
                    <a:p>
                      <a:r>
                        <a:rPr lang="en-US" baseline="0" dirty="0"/>
                        <a:t> </a:t>
                      </a:r>
                      <a:r>
                        <a:rPr lang="en-US" baseline="0" dirty="0" err="1"/>
                        <a:t>allinurl</a:t>
                      </a:r>
                      <a:r>
                        <a:rPr lang="en-US" baseline="0" dirty="0"/>
                        <a:t>:</a:t>
                      </a:r>
                      <a:endParaRPr lang="en-US" dirty="0"/>
                    </a:p>
                  </a:txBody>
                  <a:tcPr/>
                </a:tc>
                <a:tc>
                  <a:txBody>
                    <a:bodyPr/>
                    <a:lstStyle/>
                    <a:p>
                      <a:r>
                        <a:rPr lang="en-US" dirty="0"/>
                        <a:t>The whole term must be in the </a:t>
                      </a:r>
                      <a:r>
                        <a:rPr lang="en-US" dirty="0" err="1"/>
                        <a:t>url</a:t>
                      </a:r>
                      <a:r>
                        <a:rPr lang="en-US" dirty="0"/>
                        <a:t> of the page</a:t>
                      </a:r>
                    </a:p>
                  </a:txBody>
                  <a:tcPr/>
                </a:tc>
                <a:tc>
                  <a:txBody>
                    <a:bodyPr/>
                    <a:lstStyle/>
                    <a:p>
                      <a:r>
                        <a:rPr lang="en-US" baseline="0" dirty="0"/>
                        <a:t> </a:t>
                      </a:r>
                      <a:r>
                        <a:rPr lang="en-US" baseline="0" dirty="0" err="1"/>
                        <a:t>allinurl</a:t>
                      </a:r>
                      <a:r>
                        <a:rPr lang="en-US" baseline="0" dirty="0"/>
                        <a:t>: </a:t>
                      </a:r>
                      <a:r>
                        <a:rPr lang="en-US" baseline="0" dirty="0" err="1"/>
                        <a:t>seo</a:t>
                      </a:r>
                      <a:r>
                        <a:rPr lang="en-US" baseline="0" dirty="0"/>
                        <a:t>, </a:t>
                      </a:r>
                      <a:r>
                        <a:rPr lang="en-US" baseline="0" dirty="0" err="1"/>
                        <a:t>moz</a:t>
                      </a:r>
                      <a:endParaRPr lang="en-US" dirty="0"/>
                    </a:p>
                  </a:txBody>
                  <a:tcPr/>
                </a:tc>
                <a:extLst>
                  <a:ext uri="{0D108BD9-81ED-4DB2-BD59-A6C34878D82A}">
                    <a16:rowId xmlns:a16="http://schemas.microsoft.com/office/drawing/2014/main" val="10003"/>
                  </a:ext>
                </a:extLst>
              </a:tr>
              <a:tr h="370840">
                <a:tc>
                  <a:txBody>
                    <a:bodyPr/>
                    <a:lstStyle/>
                    <a:p>
                      <a:r>
                        <a:rPr lang="en-US" dirty="0"/>
                        <a:t> </a:t>
                      </a:r>
                      <a:r>
                        <a:rPr lang="en-US" dirty="0" err="1"/>
                        <a:t>intitle</a:t>
                      </a:r>
                      <a:r>
                        <a:rPr lang="en-US" dirty="0"/>
                        <a:t>:</a:t>
                      </a:r>
                    </a:p>
                  </a:txBody>
                  <a:tcPr/>
                </a:tc>
                <a:tc>
                  <a:txBody>
                    <a:bodyPr/>
                    <a:lstStyle/>
                    <a:p>
                      <a:r>
                        <a:rPr lang="en-US" dirty="0"/>
                        <a:t>The searched term  must appear in title tag</a:t>
                      </a:r>
                    </a:p>
                  </a:txBody>
                  <a:tcPr/>
                </a:tc>
                <a:tc>
                  <a:txBody>
                    <a:bodyPr/>
                    <a:lstStyle/>
                    <a:p>
                      <a:r>
                        <a:rPr lang="en-US" dirty="0"/>
                        <a:t>Movies  </a:t>
                      </a:r>
                      <a:r>
                        <a:rPr lang="en-US" dirty="0" err="1"/>
                        <a:t>intitle</a:t>
                      </a:r>
                      <a:r>
                        <a:rPr lang="en-US" dirty="0"/>
                        <a:t>: </a:t>
                      </a:r>
                      <a:r>
                        <a:rPr lang="en-US" dirty="0" err="1"/>
                        <a:t>hindi</a:t>
                      </a:r>
                      <a:endParaRPr lang="en-US" dirty="0"/>
                    </a:p>
                  </a:txBody>
                  <a:tcPr/>
                </a:tc>
                <a:extLst>
                  <a:ext uri="{0D108BD9-81ED-4DB2-BD59-A6C34878D82A}">
                    <a16:rowId xmlns:a16="http://schemas.microsoft.com/office/drawing/2014/main" val="10004"/>
                  </a:ext>
                </a:extLst>
              </a:tr>
              <a:tr h="370840">
                <a:tc>
                  <a:txBody>
                    <a:bodyPr/>
                    <a:lstStyle/>
                    <a:p>
                      <a:r>
                        <a:rPr lang="en-US" dirty="0"/>
                        <a:t> </a:t>
                      </a:r>
                      <a:r>
                        <a:rPr lang="en-US" dirty="0" err="1"/>
                        <a:t>allintitle</a:t>
                      </a:r>
                      <a:r>
                        <a:rPr lang="en-US" dirty="0"/>
                        <a:t>:</a:t>
                      </a:r>
                    </a:p>
                  </a:txBody>
                  <a:tcPr/>
                </a:tc>
                <a:tc>
                  <a:txBody>
                    <a:bodyPr/>
                    <a:lstStyle/>
                    <a:p>
                      <a:r>
                        <a:rPr lang="en-US" dirty="0"/>
                        <a:t>The whole term  must appear in the title</a:t>
                      </a:r>
                      <a:r>
                        <a:rPr lang="en-US" baseline="0" dirty="0"/>
                        <a:t> of the page</a:t>
                      </a:r>
                      <a:endParaRPr lang="en-US" dirty="0"/>
                    </a:p>
                  </a:txBody>
                  <a:tcPr/>
                </a:tc>
                <a:tc>
                  <a:txBody>
                    <a:bodyPr/>
                    <a:lstStyle/>
                    <a:p>
                      <a:r>
                        <a:rPr lang="en-US" dirty="0"/>
                        <a:t> </a:t>
                      </a:r>
                      <a:r>
                        <a:rPr lang="en-US" dirty="0" err="1"/>
                        <a:t>allintitle</a:t>
                      </a:r>
                      <a:r>
                        <a:rPr lang="en-US" dirty="0"/>
                        <a:t>: </a:t>
                      </a:r>
                      <a:r>
                        <a:rPr lang="en-US" dirty="0" err="1"/>
                        <a:t>google</a:t>
                      </a:r>
                      <a:r>
                        <a:rPr lang="en-US" dirty="0"/>
                        <a:t> tools</a:t>
                      </a:r>
                    </a:p>
                  </a:txBody>
                  <a:tcPr/>
                </a:tc>
                <a:extLst>
                  <a:ext uri="{0D108BD9-81ED-4DB2-BD59-A6C34878D82A}">
                    <a16:rowId xmlns:a16="http://schemas.microsoft.com/office/drawing/2014/main" val="10005"/>
                  </a:ext>
                </a:extLst>
              </a:tr>
              <a:tr h="370840">
                <a:tc>
                  <a:txBody>
                    <a:bodyPr/>
                    <a:lstStyle/>
                    <a:p>
                      <a:r>
                        <a:rPr lang="en-US" dirty="0"/>
                        <a:t> </a:t>
                      </a:r>
                      <a:r>
                        <a:rPr lang="en-US" dirty="0" err="1"/>
                        <a:t>inanchor</a:t>
                      </a:r>
                      <a:r>
                        <a:rPr lang="en-US" dirty="0"/>
                        <a:t>:</a:t>
                      </a:r>
                    </a:p>
                  </a:txBody>
                  <a:tcPr/>
                </a:tc>
                <a:tc>
                  <a:txBody>
                    <a:bodyPr/>
                    <a:lstStyle/>
                    <a:p>
                      <a:r>
                        <a:rPr lang="en-US" dirty="0"/>
                        <a:t>The term must appear in anchor text of the links to the page</a:t>
                      </a:r>
                    </a:p>
                  </a:txBody>
                  <a:tcPr/>
                </a:tc>
                <a:tc>
                  <a:txBody>
                    <a:bodyPr/>
                    <a:lstStyle/>
                    <a:p>
                      <a:r>
                        <a:rPr lang="en-US" dirty="0"/>
                        <a:t>Hotels in </a:t>
                      </a:r>
                      <a:r>
                        <a:rPr lang="en-US" dirty="0" err="1"/>
                        <a:t>amreli</a:t>
                      </a:r>
                      <a:r>
                        <a:rPr lang="en-US" dirty="0"/>
                        <a:t> </a:t>
                      </a:r>
                      <a:r>
                        <a:rPr lang="en-US" dirty="0" err="1"/>
                        <a:t>inanchor</a:t>
                      </a:r>
                      <a:r>
                        <a:rPr lang="en-US" dirty="0"/>
                        <a:t>:</a:t>
                      </a:r>
                      <a:r>
                        <a:rPr lang="en-US" baseline="0" dirty="0"/>
                        <a:t> veg</a:t>
                      </a:r>
                      <a:endParaRPr lang="en-US" dirty="0"/>
                    </a:p>
                  </a:txBody>
                  <a:tcPr/>
                </a:tc>
                <a:extLst>
                  <a:ext uri="{0D108BD9-81ED-4DB2-BD59-A6C34878D82A}">
                    <a16:rowId xmlns:a16="http://schemas.microsoft.com/office/drawing/2014/main" val="10006"/>
                  </a:ext>
                </a:extLst>
              </a:tr>
              <a:tr h="370840">
                <a:tc>
                  <a:txBody>
                    <a:bodyPr/>
                    <a:lstStyle/>
                    <a:p>
                      <a:r>
                        <a:rPr lang="en-US" dirty="0"/>
                        <a:t> </a:t>
                      </a:r>
                      <a:r>
                        <a:rPr lang="en-US" dirty="0" err="1"/>
                        <a:t>allinanchor</a:t>
                      </a:r>
                      <a:r>
                        <a:rPr lang="en-US" dirty="0"/>
                        <a:t>:</a:t>
                      </a:r>
                    </a:p>
                  </a:txBody>
                  <a:tcPr/>
                </a:tc>
                <a:tc>
                  <a:txBody>
                    <a:bodyPr/>
                    <a:lstStyle/>
                    <a:p>
                      <a:r>
                        <a:rPr lang="en-US" dirty="0"/>
                        <a:t>The whole term must appear in anchor text of links text of page</a:t>
                      </a:r>
                    </a:p>
                  </a:txBody>
                  <a:tcPr/>
                </a:tc>
                <a:tc>
                  <a:txBody>
                    <a:bodyPr/>
                    <a:lstStyle/>
                    <a:p>
                      <a:r>
                        <a:rPr lang="en-US" dirty="0"/>
                        <a:t> </a:t>
                      </a:r>
                      <a:r>
                        <a:rPr lang="en-US" dirty="0" err="1"/>
                        <a:t>allinanchor</a:t>
                      </a:r>
                      <a:r>
                        <a:rPr lang="en-US" dirty="0"/>
                        <a:t>: </a:t>
                      </a:r>
                      <a:r>
                        <a:rPr lang="en-US" dirty="0" err="1"/>
                        <a:t>seo</a:t>
                      </a:r>
                      <a:r>
                        <a:rPr lang="en-US" dirty="0"/>
                        <a:t> sites</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8909686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77312735"/>
              </p:ext>
            </p:extLst>
          </p:nvPr>
        </p:nvGraphicFramePr>
        <p:xfrm>
          <a:off x="838200" y="1825625"/>
          <a:ext cx="10515600" cy="4765040"/>
        </p:xfrm>
        <a:graphic>
          <a:graphicData uri="http://schemas.openxmlformats.org/drawingml/2006/table">
            <a:tbl>
              <a:tblPr firstRow="1" bandRow="1"/>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370840">
                <a:tc>
                  <a:txBody>
                    <a:bodyPr/>
                    <a:lstStyle/>
                    <a:p>
                      <a:r>
                        <a:rPr lang="en-US" dirty="0"/>
                        <a:t> </a:t>
                      </a:r>
                      <a:r>
                        <a:rPr lang="en-US" dirty="0" err="1"/>
                        <a:t>intext</a:t>
                      </a:r>
                      <a:r>
                        <a:rPr lang="en-US" dirty="0"/>
                        <a:t>:</a:t>
                      </a:r>
                    </a:p>
                  </a:txBody>
                  <a:tcPr/>
                </a:tc>
                <a:tc>
                  <a:txBody>
                    <a:bodyPr/>
                    <a:lstStyle/>
                    <a:p>
                      <a:r>
                        <a:rPr lang="en-US" dirty="0"/>
                        <a:t>The term must appear in the text of the page</a:t>
                      </a:r>
                    </a:p>
                  </a:txBody>
                  <a:tcPr/>
                </a:tc>
                <a:tc>
                  <a:txBody>
                    <a:bodyPr/>
                    <a:lstStyle/>
                    <a:p>
                      <a:r>
                        <a:rPr lang="en-US" dirty="0"/>
                        <a:t>Cricket </a:t>
                      </a:r>
                      <a:r>
                        <a:rPr lang="en-US" dirty="0" err="1"/>
                        <a:t>intext:dhoni</a:t>
                      </a:r>
                      <a:endParaRPr lang="en-US" dirty="0"/>
                    </a:p>
                  </a:txBody>
                  <a:tcPr/>
                </a:tc>
                <a:extLst>
                  <a:ext uri="{0D108BD9-81ED-4DB2-BD59-A6C34878D82A}">
                    <a16:rowId xmlns:a16="http://schemas.microsoft.com/office/drawing/2014/main" val="10000"/>
                  </a:ext>
                </a:extLst>
              </a:tr>
              <a:tr h="370840">
                <a:tc>
                  <a:txBody>
                    <a:bodyPr/>
                    <a:lstStyle/>
                    <a:p>
                      <a:r>
                        <a:rPr lang="en-US" dirty="0"/>
                        <a:t> </a:t>
                      </a:r>
                      <a:r>
                        <a:rPr lang="en-US" dirty="0" err="1"/>
                        <a:t>allintext</a:t>
                      </a:r>
                      <a:r>
                        <a:rPr lang="en-US" dirty="0"/>
                        <a:t>:</a:t>
                      </a:r>
                    </a:p>
                  </a:txBody>
                  <a:tcPr/>
                </a:tc>
                <a:tc>
                  <a:txBody>
                    <a:bodyPr/>
                    <a:lstStyle/>
                    <a:p>
                      <a:r>
                        <a:rPr lang="en-US" dirty="0"/>
                        <a:t>All query words must appear in the text of the page</a:t>
                      </a:r>
                    </a:p>
                  </a:txBody>
                  <a:tcPr/>
                </a:tc>
                <a:tc>
                  <a:txBody>
                    <a:bodyPr/>
                    <a:lstStyle/>
                    <a:p>
                      <a:r>
                        <a:rPr lang="en-US" dirty="0"/>
                        <a:t> </a:t>
                      </a:r>
                      <a:r>
                        <a:rPr lang="en-US" dirty="0" err="1"/>
                        <a:t>allintext</a:t>
                      </a:r>
                      <a:r>
                        <a:rPr lang="en-US" dirty="0"/>
                        <a:t>: free </a:t>
                      </a:r>
                      <a:r>
                        <a:rPr lang="en-US" dirty="0" err="1"/>
                        <a:t>sms</a:t>
                      </a:r>
                      <a:r>
                        <a:rPr lang="en-US" dirty="0"/>
                        <a:t> sending</a:t>
                      </a:r>
                    </a:p>
                  </a:txBody>
                  <a:tcPr/>
                </a:tc>
                <a:extLst>
                  <a:ext uri="{0D108BD9-81ED-4DB2-BD59-A6C34878D82A}">
                    <a16:rowId xmlns:a16="http://schemas.microsoft.com/office/drawing/2014/main" val="10001"/>
                  </a:ext>
                </a:extLst>
              </a:tr>
              <a:tr h="370840">
                <a:tc>
                  <a:txBody>
                    <a:bodyPr/>
                    <a:lstStyle/>
                    <a:p>
                      <a:r>
                        <a:rPr lang="en-US" dirty="0"/>
                        <a:t> </a:t>
                      </a:r>
                      <a:r>
                        <a:rPr lang="en-US" dirty="0" err="1"/>
                        <a:t>ext</a:t>
                      </a:r>
                      <a:r>
                        <a:rPr lang="en-US" dirty="0"/>
                        <a:t>: / </a:t>
                      </a:r>
                      <a:r>
                        <a:rPr lang="en-US" dirty="0" err="1"/>
                        <a:t>filetype</a:t>
                      </a:r>
                      <a:r>
                        <a:rPr lang="en-US" dirty="0"/>
                        <a:t>:</a:t>
                      </a:r>
                    </a:p>
                  </a:txBody>
                  <a:tcPr/>
                </a:tc>
                <a:tc>
                  <a:txBody>
                    <a:bodyPr/>
                    <a:lstStyle/>
                    <a:p>
                      <a:r>
                        <a:rPr lang="en-US" dirty="0"/>
                        <a:t>Search for particular file type</a:t>
                      </a:r>
                    </a:p>
                  </a:txBody>
                  <a:tcPr/>
                </a:tc>
                <a:tc>
                  <a:txBody>
                    <a:bodyPr/>
                    <a:lstStyle/>
                    <a:p>
                      <a:r>
                        <a:rPr lang="en-US" dirty="0"/>
                        <a:t>J2ee </a:t>
                      </a:r>
                      <a:r>
                        <a:rPr lang="en-US" dirty="0" err="1"/>
                        <a:t>filetype:pdf</a:t>
                      </a:r>
                      <a:endParaRPr lang="en-US" dirty="0"/>
                    </a:p>
                  </a:txBody>
                  <a:tcPr/>
                </a:tc>
                <a:extLst>
                  <a:ext uri="{0D108BD9-81ED-4DB2-BD59-A6C34878D82A}">
                    <a16:rowId xmlns:a16="http://schemas.microsoft.com/office/drawing/2014/main" val="10002"/>
                  </a:ext>
                </a:extLst>
              </a:tr>
              <a:tr h="370840">
                <a:tc>
                  <a:txBody>
                    <a:bodyPr/>
                    <a:lstStyle/>
                    <a:p>
                      <a:r>
                        <a:rPr lang="en-US" dirty="0"/>
                        <a:t> * (wildcard)</a:t>
                      </a:r>
                    </a:p>
                  </a:txBody>
                  <a:tcPr/>
                </a:tc>
                <a:tc>
                  <a:txBody>
                    <a:bodyPr/>
                    <a:lstStyle/>
                    <a:p>
                      <a:r>
                        <a:rPr lang="en-US" dirty="0"/>
                        <a:t>Replace any term with *</a:t>
                      </a:r>
                    </a:p>
                  </a:txBody>
                  <a:tcPr/>
                </a:tc>
                <a:tc>
                  <a:txBody>
                    <a:bodyPr/>
                    <a:lstStyle/>
                    <a:p>
                      <a:r>
                        <a:rPr lang="en-US" dirty="0"/>
                        <a:t>Thomas * Edison will result in,</a:t>
                      </a:r>
                    </a:p>
                    <a:p>
                      <a:r>
                        <a:rPr lang="en-US" dirty="0"/>
                        <a:t>Thomas Edison</a:t>
                      </a:r>
                    </a:p>
                    <a:p>
                      <a:r>
                        <a:rPr lang="en-US" dirty="0"/>
                        <a:t>Thomas A Edison</a:t>
                      </a:r>
                    </a:p>
                    <a:p>
                      <a:r>
                        <a:rPr lang="en-US" dirty="0"/>
                        <a:t>Thomas Alva Edison</a:t>
                      </a:r>
                    </a:p>
                    <a:p>
                      <a:r>
                        <a:rPr lang="en-US" dirty="0"/>
                        <a:t>Thomas</a:t>
                      </a:r>
                      <a:r>
                        <a:rPr lang="en-US" baseline="0" dirty="0"/>
                        <a:t> John Edison</a:t>
                      </a:r>
                      <a:endParaRPr lang="en-US" dirty="0"/>
                    </a:p>
                  </a:txBody>
                  <a:tcPr/>
                </a:tc>
                <a:extLst>
                  <a:ext uri="{0D108BD9-81ED-4DB2-BD59-A6C34878D82A}">
                    <a16:rowId xmlns:a16="http://schemas.microsoft.com/office/drawing/2014/main" val="10003"/>
                  </a:ext>
                </a:extLst>
              </a:tr>
              <a:tr h="370840">
                <a:tc>
                  <a:txBody>
                    <a:bodyPr/>
                    <a:lstStyle/>
                    <a:p>
                      <a:r>
                        <a:rPr lang="en-US" baseline="0" dirty="0"/>
                        <a:t> related:</a:t>
                      </a:r>
                      <a:endParaRPr lang="en-US" dirty="0"/>
                    </a:p>
                  </a:txBody>
                  <a:tcPr/>
                </a:tc>
                <a:tc>
                  <a:txBody>
                    <a:bodyPr/>
                    <a:lstStyle/>
                    <a:p>
                      <a:r>
                        <a:rPr lang="en-US" dirty="0"/>
                        <a:t>List web pages that are similar to or related to the URL</a:t>
                      </a:r>
                    </a:p>
                  </a:txBody>
                  <a:tcPr/>
                </a:tc>
                <a:tc>
                  <a:txBody>
                    <a:bodyPr/>
                    <a:lstStyle/>
                    <a:p>
                      <a:r>
                        <a:rPr lang="en-US" dirty="0"/>
                        <a:t> related: </a:t>
                      </a:r>
                      <a:r>
                        <a:rPr lang="en-US" dirty="0">
                          <a:hlinkClick r:id="rId2"/>
                        </a:rPr>
                        <a:t>www.way2sms.com</a:t>
                      </a:r>
                      <a:endParaRPr lang="en-US" dirty="0"/>
                    </a:p>
                  </a:txBody>
                  <a:tcPr/>
                </a:tc>
                <a:extLst>
                  <a:ext uri="{0D108BD9-81ED-4DB2-BD59-A6C34878D82A}">
                    <a16:rowId xmlns:a16="http://schemas.microsoft.com/office/drawing/2014/main" val="10004"/>
                  </a:ext>
                </a:extLst>
              </a:tr>
              <a:tr h="370840">
                <a:tc>
                  <a:txBody>
                    <a:bodyPr/>
                    <a:lstStyle/>
                    <a:p>
                      <a:r>
                        <a:rPr lang="en-US" dirty="0"/>
                        <a:t> info: / id:</a:t>
                      </a:r>
                    </a:p>
                  </a:txBody>
                  <a:tcPr/>
                </a:tc>
                <a:tc>
                  <a:txBody>
                    <a:bodyPr/>
                    <a:lstStyle/>
                    <a:p>
                      <a:r>
                        <a:rPr lang="en-US" dirty="0"/>
                        <a:t>Find info about</a:t>
                      </a:r>
                      <a:r>
                        <a:rPr lang="en-US" baseline="0" dirty="0"/>
                        <a:t> a page</a:t>
                      </a:r>
                      <a:endParaRPr lang="en-US" dirty="0"/>
                    </a:p>
                  </a:txBody>
                  <a:tcPr/>
                </a:tc>
                <a:tc>
                  <a:txBody>
                    <a:bodyPr/>
                    <a:lstStyle/>
                    <a:p>
                      <a:r>
                        <a:rPr lang="en-US" dirty="0"/>
                        <a:t> </a:t>
                      </a:r>
                      <a:r>
                        <a:rPr lang="en-US" dirty="0" err="1"/>
                        <a:t>info:www.kscpac.org</a:t>
                      </a:r>
                      <a:endParaRPr lang="en-US" dirty="0"/>
                    </a:p>
                  </a:txBody>
                  <a:tcPr/>
                </a:tc>
                <a:extLst>
                  <a:ext uri="{0D108BD9-81ED-4DB2-BD59-A6C34878D82A}">
                    <a16:rowId xmlns:a16="http://schemas.microsoft.com/office/drawing/2014/main" val="10005"/>
                  </a:ext>
                </a:extLst>
              </a:tr>
              <a:tr h="370840">
                <a:tc>
                  <a:txBody>
                    <a:bodyPr/>
                    <a:lstStyle/>
                    <a:p>
                      <a:r>
                        <a:rPr lang="en-US" baseline="0" dirty="0"/>
                        <a:t> c</a:t>
                      </a:r>
                      <a:r>
                        <a:rPr lang="en-US" dirty="0"/>
                        <a:t>ache:</a:t>
                      </a:r>
                    </a:p>
                  </a:txBody>
                  <a:tcPr/>
                </a:tc>
                <a:tc>
                  <a:txBody>
                    <a:bodyPr/>
                    <a:lstStyle/>
                    <a:p>
                      <a:r>
                        <a:rPr lang="en-US" dirty="0"/>
                        <a:t>Display Google’s cached version of a web page</a:t>
                      </a:r>
                    </a:p>
                  </a:txBody>
                  <a:tcPr/>
                </a:tc>
                <a:tc>
                  <a:txBody>
                    <a:bodyPr/>
                    <a:lstStyle/>
                    <a:p>
                      <a:r>
                        <a:rPr lang="en-US" dirty="0"/>
                        <a:t> cache: </a:t>
                      </a:r>
                      <a:r>
                        <a:rPr lang="en-US" dirty="0">
                          <a:hlinkClick r:id="rId3"/>
                        </a:rPr>
                        <a:t>www.moz.com</a:t>
                      </a:r>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569673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5246669"/>
              </p:ext>
            </p:extLst>
          </p:nvPr>
        </p:nvGraphicFramePr>
        <p:xfrm>
          <a:off x="838200" y="1825625"/>
          <a:ext cx="10515600" cy="3952240"/>
        </p:xfrm>
        <a:graphic>
          <a:graphicData uri="http://schemas.openxmlformats.org/drawingml/2006/table">
            <a:tbl>
              <a:tblPr firstRow="1" bandRow="1"/>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370840">
                <a:tc>
                  <a:txBody>
                    <a:bodyPr/>
                    <a:lstStyle/>
                    <a:p>
                      <a:r>
                        <a:rPr lang="en-US" dirty="0"/>
                        <a:t> ~</a:t>
                      </a:r>
                    </a:p>
                  </a:txBody>
                  <a:tcPr/>
                </a:tc>
                <a:tc>
                  <a:txBody>
                    <a:bodyPr/>
                    <a:lstStyle/>
                    <a:p>
                      <a:r>
                        <a:rPr lang="en-US" dirty="0"/>
                        <a:t>Synonyms</a:t>
                      </a:r>
                    </a:p>
                  </a:txBody>
                  <a:tcPr/>
                </a:tc>
                <a:tc>
                  <a:txBody>
                    <a:bodyPr/>
                    <a:lstStyle/>
                    <a:p>
                      <a:r>
                        <a:rPr lang="en-US" dirty="0"/>
                        <a:t>Gives synonym of given word</a:t>
                      </a:r>
                    </a:p>
                  </a:txBody>
                  <a:tcPr/>
                </a:tc>
                <a:extLst>
                  <a:ext uri="{0D108BD9-81ED-4DB2-BD59-A6C34878D82A}">
                    <a16:rowId xmlns:a16="http://schemas.microsoft.com/office/drawing/2014/main" val="10000"/>
                  </a:ext>
                </a:extLst>
              </a:tr>
              <a:tr h="370840">
                <a:tc>
                  <a:txBody>
                    <a:bodyPr/>
                    <a:lstStyle/>
                    <a:p>
                      <a:r>
                        <a:rPr lang="en-US" dirty="0"/>
                        <a:t> …</a:t>
                      </a:r>
                    </a:p>
                  </a:txBody>
                  <a:tcPr/>
                </a:tc>
                <a:tc>
                  <a:txBody>
                    <a:bodyPr/>
                    <a:lstStyle/>
                    <a:p>
                      <a:r>
                        <a:rPr lang="en-US" dirty="0"/>
                        <a:t>Range search</a:t>
                      </a:r>
                    </a:p>
                  </a:txBody>
                  <a:tcPr/>
                </a:tc>
                <a:tc>
                  <a:txBody>
                    <a:bodyPr/>
                    <a:lstStyle/>
                    <a:p>
                      <a:r>
                        <a:rPr lang="en-US" dirty="0"/>
                        <a:t>14 inch … 16 inch laptops</a:t>
                      </a:r>
                    </a:p>
                  </a:txBody>
                  <a:tcPr/>
                </a:tc>
                <a:extLst>
                  <a:ext uri="{0D108BD9-81ED-4DB2-BD59-A6C34878D82A}">
                    <a16:rowId xmlns:a16="http://schemas.microsoft.com/office/drawing/2014/main" val="10001"/>
                  </a:ext>
                </a:extLst>
              </a:tr>
              <a:tr h="370840">
                <a:tc>
                  <a:txBody>
                    <a:bodyPr/>
                    <a:lstStyle/>
                    <a:p>
                      <a:r>
                        <a:rPr lang="en-US" baseline="0" dirty="0"/>
                        <a:t> define:</a:t>
                      </a:r>
                      <a:endParaRPr lang="en-US" dirty="0"/>
                    </a:p>
                  </a:txBody>
                  <a:tcPr/>
                </a:tc>
                <a:tc>
                  <a:txBody>
                    <a:bodyPr/>
                    <a:lstStyle/>
                    <a:p>
                      <a:r>
                        <a:rPr lang="en-US" dirty="0"/>
                        <a:t>Searches for definitions of words from various web sources</a:t>
                      </a:r>
                    </a:p>
                  </a:txBody>
                  <a:tcPr/>
                </a:tc>
                <a:tc>
                  <a:txBody>
                    <a:bodyPr/>
                    <a:lstStyle/>
                    <a:p>
                      <a:r>
                        <a:rPr lang="en-US" dirty="0"/>
                        <a:t> define: cluster </a:t>
                      </a:r>
                    </a:p>
                    <a:p>
                      <a:r>
                        <a:rPr lang="en-US" baseline="0" dirty="0"/>
                        <a:t> define: cloud computing</a:t>
                      </a:r>
                      <a:endParaRPr lang="en-US" dirty="0"/>
                    </a:p>
                  </a:txBody>
                  <a:tcPr/>
                </a:tc>
                <a:extLst>
                  <a:ext uri="{0D108BD9-81ED-4DB2-BD59-A6C34878D82A}">
                    <a16:rowId xmlns:a16="http://schemas.microsoft.com/office/drawing/2014/main" val="10002"/>
                  </a:ext>
                </a:extLst>
              </a:tr>
              <a:tr h="370840">
                <a:tc>
                  <a:txBody>
                    <a:bodyPr/>
                    <a:lstStyle/>
                    <a:p>
                      <a:r>
                        <a:rPr lang="en-US" dirty="0"/>
                        <a:t> movie:</a:t>
                      </a:r>
                    </a:p>
                  </a:txBody>
                  <a:tcPr/>
                </a:tc>
                <a:tc>
                  <a:txBody>
                    <a:bodyPr/>
                    <a:lstStyle/>
                    <a:p>
                      <a:r>
                        <a:rPr lang="en-US" dirty="0"/>
                        <a:t>Searches for show times by location</a:t>
                      </a:r>
                    </a:p>
                  </a:txBody>
                  <a:tcPr/>
                </a:tc>
                <a:tc>
                  <a:txBody>
                    <a:bodyPr/>
                    <a:lstStyle/>
                    <a:p>
                      <a:r>
                        <a:rPr lang="en-US" dirty="0"/>
                        <a:t> movie: </a:t>
                      </a:r>
                      <a:r>
                        <a:rPr lang="en-US" dirty="0" err="1"/>
                        <a:t>thor</a:t>
                      </a:r>
                      <a:endParaRPr lang="en-US" dirty="0"/>
                    </a:p>
                  </a:txBody>
                  <a:tcPr/>
                </a:tc>
                <a:extLst>
                  <a:ext uri="{0D108BD9-81ED-4DB2-BD59-A6C34878D82A}">
                    <a16:rowId xmlns:a16="http://schemas.microsoft.com/office/drawing/2014/main" val="10003"/>
                  </a:ext>
                </a:extLst>
              </a:tr>
              <a:tr h="370840">
                <a:tc>
                  <a:txBody>
                    <a:bodyPr/>
                    <a:lstStyle/>
                    <a:p>
                      <a:r>
                        <a:rPr lang="en-US" dirty="0"/>
                        <a:t> phonebook:</a:t>
                      </a:r>
                    </a:p>
                  </a:txBody>
                  <a:tcPr/>
                </a:tc>
                <a:tc>
                  <a:txBody>
                    <a:bodyPr/>
                    <a:lstStyle/>
                    <a:p>
                      <a:r>
                        <a:rPr lang="en-US" dirty="0"/>
                        <a:t>Displays phonebook</a:t>
                      </a:r>
                      <a:r>
                        <a:rPr lang="en-US" baseline="0" dirty="0"/>
                        <a:t> listing</a:t>
                      </a:r>
                    </a:p>
                    <a:p>
                      <a:r>
                        <a:rPr lang="en-US" baseline="0" dirty="0" err="1"/>
                        <a:t>Bphonebook</a:t>
                      </a:r>
                      <a:r>
                        <a:rPr lang="en-US" baseline="0" dirty="0"/>
                        <a:t>: business listing</a:t>
                      </a:r>
                    </a:p>
                    <a:p>
                      <a:r>
                        <a:rPr lang="en-US" baseline="0" dirty="0" err="1"/>
                        <a:t>Rphonebook</a:t>
                      </a:r>
                      <a:r>
                        <a:rPr lang="en-US" baseline="0" dirty="0"/>
                        <a:t>: residential listing</a:t>
                      </a:r>
                    </a:p>
                    <a:p>
                      <a:r>
                        <a:rPr lang="en-US" baseline="0" dirty="0"/>
                        <a:t>Phonebook: both</a:t>
                      </a:r>
                      <a:endParaRPr lang="en-US" dirty="0"/>
                    </a:p>
                  </a:txBody>
                  <a:tcPr/>
                </a:tc>
                <a:tc>
                  <a:txBody>
                    <a:bodyPr/>
                    <a:lstStyle/>
                    <a:p>
                      <a:r>
                        <a:rPr lang="en-US" dirty="0"/>
                        <a:t> phonebook: </a:t>
                      </a:r>
                      <a:r>
                        <a:rPr lang="en-US" dirty="0" err="1"/>
                        <a:t>narendra</a:t>
                      </a:r>
                      <a:r>
                        <a:rPr lang="en-US" dirty="0"/>
                        <a:t> </a:t>
                      </a:r>
                      <a:r>
                        <a:rPr lang="en-US" dirty="0" err="1"/>
                        <a:t>modi</a:t>
                      </a:r>
                      <a:endParaRPr lang="en-US" dirty="0"/>
                    </a:p>
                  </a:txBody>
                  <a:tcPr/>
                </a:tc>
                <a:extLst>
                  <a:ext uri="{0D108BD9-81ED-4DB2-BD59-A6C34878D82A}">
                    <a16:rowId xmlns:a16="http://schemas.microsoft.com/office/drawing/2014/main" val="10004"/>
                  </a:ext>
                </a:extLst>
              </a:tr>
              <a:tr h="370840">
                <a:tc>
                  <a:txBody>
                    <a:bodyPr/>
                    <a:lstStyle/>
                    <a:p>
                      <a:r>
                        <a:rPr lang="en-US" dirty="0"/>
                        <a:t> stocks:</a:t>
                      </a:r>
                    </a:p>
                  </a:txBody>
                  <a:tcPr/>
                </a:tc>
                <a:tc>
                  <a:txBody>
                    <a:bodyPr/>
                    <a:lstStyle/>
                    <a:p>
                      <a:r>
                        <a:rPr lang="en-US" dirty="0"/>
                        <a:t>Gives current stock market value</a:t>
                      </a:r>
                    </a:p>
                  </a:txBody>
                  <a:tcPr/>
                </a:tc>
                <a:tc>
                  <a:txBody>
                    <a:bodyPr/>
                    <a:lstStyle/>
                    <a:p>
                      <a:r>
                        <a:rPr lang="en-US" dirty="0"/>
                        <a:t> stocks: LMT</a:t>
                      </a:r>
                    </a:p>
                  </a:txBody>
                  <a:tcPr/>
                </a:tc>
                <a:extLst>
                  <a:ext uri="{0D108BD9-81ED-4DB2-BD59-A6C34878D82A}">
                    <a16:rowId xmlns:a16="http://schemas.microsoft.com/office/drawing/2014/main" val="10005"/>
                  </a:ext>
                </a:extLst>
              </a:tr>
              <a:tr h="370840">
                <a:tc>
                  <a:txBody>
                    <a:bodyPr/>
                    <a:lstStyle/>
                    <a:p>
                      <a:r>
                        <a:rPr lang="en-US" dirty="0"/>
                        <a:t> book:</a:t>
                      </a:r>
                    </a:p>
                  </a:txBody>
                  <a:tcPr/>
                </a:tc>
                <a:tc>
                  <a:txBody>
                    <a:bodyPr/>
                    <a:lstStyle/>
                    <a:p>
                      <a:r>
                        <a:rPr lang="en-US" dirty="0"/>
                        <a:t>Gives</a:t>
                      </a:r>
                      <a:r>
                        <a:rPr lang="en-US" baseline="0" dirty="0"/>
                        <a:t> full description of book </a:t>
                      </a:r>
                      <a:endParaRPr lang="en-US" dirty="0"/>
                    </a:p>
                  </a:txBody>
                  <a:tcPr/>
                </a:tc>
                <a:tc>
                  <a:txBody>
                    <a:bodyPr/>
                    <a:lstStyle/>
                    <a:p>
                      <a:r>
                        <a:rPr lang="en-US" dirty="0"/>
                        <a:t> book: 3</a:t>
                      </a:r>
                      <a:r>
                        <a:rPr lang="en-US" baseline="0" dirty="0"/>
                        <a:t> mistakes of my life</a:t>
                      </a:r>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7169792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77802819"/>
              </p:ext>
            </p:extLst>
          </p:nvPr>
        </p:nvGraphicFramePr>
        <p:xfrm>
          <a:off x="838200" y="1825625"/>
          <a:ext cx="10515600" cy="1010920"/>
        </p:xfrm>
        <a:graphic>
          <a:graphicData uri="http://schemas.openxmlformats.org/drawingml/2006/table">
            <a:tbl>
              <a:tblPr firstRow="1" bandRow="1"/>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370840">
                <a:tc>
                  <a:txBody>
                    <a:bodyPr/>
                    <a:lstStyle/>
                    <a:p>
                      <a:r>
                        <a:rPr lang="en-US" dirty="0"/>
                        <a:t> weather:</a:t>
                      </a:r>
                    </a:p>
                  </a:txBody>
                  <a:tcPr/>
                </a:tc>
                <a:tc>
                  <a:txBody>
                    <a:bodyPr/>
                    <a:lstStyle/>
                    <a:p>
                      <a:r>
                        <a:rPr lang="en-US" dirty="0"/>
                        <a:t>Gives present weather information</a:t>
                      </a:r>
                    </a:p>
                  </a:txBody>
                  <a:tcPr/>
                </a:tc>
                <a:tc>
                  <a:txBody>
                    <a:bodyPr/>
                    <a:lstStyle/>
                    <a:p>
                      <a:r>
                        <a:rPr lang="en-US" dirty="0"/>
                        <a:t> weather: </a:t>
                      </a:r>
                      <a:r>
                        <a:rPr lang="en-US" dirty="0" err="1"/>
                        <a:t>amreli</a:t>
                      </a:r>
                      <a:endParaRPr lang="en-US" dirty="0"/>
                    </a:p>
                  </a:txBody>
                  <a:tcPr/>
                </a:tc>
                <a:extLst>
                  <a:ext uri="{0D108BD9-81ED-4DB2-BD59-A6C34878D82A}">
                    <a16:rowId xmlns:a16="http://schemas.microsoft.com/office/drawing/2014/main" val="10000"/>
                  </a:ext>
                </a:extLst>
              </a:tr>
              <a:tr h="370840">
                <a:tc>
                  <a:txBody>
                    <a:bodyPr/>
                    <a:lstStyle/>
                    <a:p>
                      <a:r>
                        <a:rPr lang="en-US" dirty="0"/>
                        <a:t> location:</a:t>
                      </a:r>
                    </a:p>
                  </a:txBody>
                  <a:tcPr/>
                </a:tc>
                <a:tc>
                  <a:txBody>
                    <a:bodyPr/>
                    <a:lstStyle/>
                    <a:p>
                      <a:r>
                        <a:rPr lang="en-US" dirty="0"/>
                        <a:t>Gives location about particular thing for particular city</a:t>
                      </a:r>
                    </a:p>
                  </a:txBody>
                  <a:tcPr/>
                </a:tc>
                <a:tc>
                  <a:txBody>
                    <a:bodyPr/>
                    <a:lstStyle/>
                    <a:p>
                      <a:r>
                        <a:rPr lang="en-US" dirty="0" err="1"/>
                        <a:t>Burj</a:t>
                      </a:r>
                      <a:r>
                        <a:rPr lang="en-US" baseline="0" dirty="0"/>
                        <a:t> </a:t>
                      </a:r>
                      <a:r>
                        <a:rPr lang="en-US" baseline="0" dirty="0" err="1"/>
                        <a:t>khalifa</a:t>
                      </a:r>
                      <a:r>
                        <a:rPr lang="en-US" baseline="0" dirty="0"/>
                        <a:t> location: </a:t>
                      </a:r>
                      <a:r>
                        <a:rPr lang="en-US" baseline="0" dirty="0" err="1"/>
                        <a:t>dubai</a:t>
                      </a:r>
                      <a:r>
                        <a:rPr lang="en-US" baseline="0" dirty="0"/>
                        <a:t> </a:t>
                      </a:r>
                      <a:endParaRPr lang="en-US" dirty="0"/>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1860638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Vertical Search Engines :</a:t>
            </a:r>
          </a:p>
        </p:txBody>
      </p:sp>
      <p:sp>
        <p:nvSpPr>
          <p:cNvPr id="3" name="Content Placeholder 2"/>
          <p:cNvSpPr>
            <a:spLocks noGrp="1"/>
          </p:cNvSpPr>
          <p:nvPr>
            <p:ph idx="1"/>
          </p:nvPr>
        </p:nvSpPr>
        <p:spPr/>
        <p:txBody>
          <a:bodyPr/>
          <a:lstStyle/>
          <a:p>
            <a:r>
              <a:rPr lang="en-US" dirty="0"/>
              <a:t> Vertical search is the term people use for specialty search engine that focus on a limited data set</a:t>
            </a:r>
          </a:p>
          <a:p>
            <a:r>
              <a:rPr lang="en-US" dirty="0"/>
              <a:t> Example of vertical search engine that are mostly provided by major search engines are </a:t>
            </a:r>
            <a:r>
              <a:rPr lang="en-US" b="1" dirty="0"/>
              <a:t>image, video, news and blog search</a:t>
            </a:r>
          </a:p>
          <a:p>
            <a:r>
              <a:rPr lang="en-US" b="1" dirty="0"/>
              <a:t> </a:t>
            </a:r>
            <a:r>
              <a:rPr lang="en-US" dirty="0"/>
              <a:t>Vertical search engines from the major search engines are :</a:t>
            </a:r>
          </a:p>
          <a:p>
            <a:pPr marL="514350" indent="-514350">
              <a:buFont typeface="+mj-lt"/>
              <a:buAutoNum type="arabicPeriod"/>
            </a:pPr>
            <a:r>
              <a:rPr lang="en-US" b="1" dirty="0"/>
              <a:t> Google :</a:t>
            </a:r>
          </a:p>
          <a:p>
            <a:pPr marL="0" indent="0">
              <a:buNone/>
            </a:pPr>
            <a:r>
              <a:rPr lang="en-US" dirty="0"/>
              <a:t>Google maps, Google images, Google product search, Google blog search, Google video, Google news, Google custom search engine, Google book search, Google US </a:t>
            </a:r>
            <a:r>
              <a:rPr lang="en-US" dirty="0" err="1"/>
              <a:t>gov</a:t>
            </a:r>
            <a:r>
              <a:rPr lang="en-US" dirty="0"/>
              <a:t> search </a:t>
            </a:r>
            <a:r>
              <a:rPr lang="en-US" dirty="0" err="1"/>
              <a:t>etc</a:t>
            </a:r>
            <a:endParaRPr lang="en-US" dirty="0"/>
          </a:p>
        </p:txBody>
      </p:sp>
    </p:spTree>
    <p:extLst>
      <p:ext uri="{BB962C8B-B14F-4D97-AF65-F5344CB8AC3E}">
        <p14:creationId xmlns:p14="http://schemas.microsoft.com/office/powerpoint/2010/main" val="37740458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Google :</a:t>
            </a:r>
          </a:p>
        </p:txBody>
      </p:sp>
      <p:pic>
        <p:nvPicPr>
          <p:cNvPr id="1026" name="Picture 2"/>
          <p:cNvPicPr>
            <a:picLocks noGrp="1" noChangeAspect="1" noChangeArrowheads="1"/>
          </p:cNvPicPr>
          <p:nvPr>
            <p:ph idx="1"/>
          </p:nvPr>
        </p:nvPicPr>
        <p:blipFill>
          <a:blip r:embed="rId2"/>
          <a:srcRect/>
          <a:stretch>
            <a:fillRect/>
          </a:stretch>
        </p:blipFill>
        <p:spPr bwMode="auto">
          <a:xfrm>
            <a:off x="875211" y="1371600"/>
            <a:ext cx="10058400" cy="5199017"/>
          </a:xfrm>
          <a:prstGeom prst="rect">
            <a:avLst/>
          </a:prstGeom>
          <a:noFill/>
          <a:ln w="9525">
            <a:noFill/>
            <a:miter lim="800000"/>
            <a:headEnd/>
            <a:tailEnd/>
          </a:ln>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3" name="Content Placeholder 2"/>
          <p:cNvSpPr>
            <a:spLocks noGrp="1"/>
          </p:cNvSpPr>
          <p:nvPr>
            <p:ph idx="1"/>
          </p:nvPr>
        </p:nvSpPr>
        <p:spPr/>
        <p:txBody>
          <a:bodyPr/>
          <a:lstStyle/>
          <a:p>
            <a:pPr marL="0" indent="0">
              <a:buNone/>
            </a:pPr>
            <a:r>
              <a:rPr lang="en-US" b="1" dirty="0"/>
              <a:t>2. Yahoo!</a:t>
            </a:r>
          </a:p>
          <a:p>
            <a:pPr marL="0" indent="0">
              <a:buNone/>
            </a:pPr>
            <a:r>
              <a:rPr lang="en-US" dirty="0"/>
              <a:t>Yahoo! News, Yahoo! Local, Yahoo! Images, Yahoo! Video, Yahoo! Shopping, Yahoo! Audio search, etc…</a:t>
            </a:r>
          </a:p>
          <a:p>
            <a:pPr marL="0" indent="0">
              <a:buNone/>
            </a:pPr>
            <a:endParaRPr lang="en-US" b="1" dirty="0"/>
          </a:p>
          <a:p>
            <a:pPr marL="0" indent="0">
              <a:buNone/>
            </a:pPr>
            <a:r>
              <a:rPr lang="en-US" b="1" dirty="0"/>
              <a:t>3. Bing</a:t>
            </a:r>
          </a:p>
          <a:p>
            <a:pPr marL="0" indent="0">
              <a:buNone/>
            </a:pPr>
            <a:r>
              <a:rPr lang="en-US" dirty="0"/>
              <a:t>Bing image, Bing video, Bing news, Bing maps, Bing health, Bing products </a:t>
            </a:r>
            <a:r>
              <a:rPr lang="en-US" dirty="0" err="1"/>
              <a:t>etc</a:t>
            </a:r>
            <a:endParaRPr lang="en-US" dirty="0"/>
          </a:p>
        </p:txBody>
      </p:sp>
    </p:spTree>
    <p:extLst>
      <p:ext uri="{BB962C8B-B14F-4D97-AF65-F5344CB8AC3E}">
        <p14:creationId xmlns:p14="http://schemas.microsoft.com/office/powerpoint/2010/main" val="2437264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1. Image Search :</a:t>
            </a:r>
          </a:p>
        </p:txBody>
      </p:sp>
      <p:sp>
        <p:nvSpPr>
          <p:cNvPr id="3" name="Content Placeholder 2"/>
          <p:cNvSpPr>
            <a:spLocks noGrp="1"/>
          </p:cNvSpPr>
          <p:nvPr>
            <p:ph idx="1"/>
          </p:nvPr>
        </p:nvSpPr>
        <p:spPr/>
        <p:txBody>
          <a:bodyPr/>
          <a:lstStyle/>
          <a:p>
            <a:r>
              <a:rPr lang="en-US" dirty="0"/>
              <a:t> All three of the big search engine offer image search capability</a:t>
            </a:r>
          </a:p>
          <a:p>
            <a:r>
              <a:rPr lang="en-US" dirty="0"/>
              <a:t> Basically image search engine limits the data that they crawl, search, and return in results to images</a:t>
            </a:r>
          </a:p>
          <a:p>
            <a:r>
              <a:rPr lang="en-US" dirty="0"/>
              <a:t> This means files that are in GIF, TIF, JPG, and other similar formats</a:t>
            </a:r>
          </a:p>
          <a:p>
            <a:r>
              <a:rPr lang="en-US" dirty="0"/>
              <a:t> Thus, an image is a </a:t>
            </a:r>
            <a:r>
              <a:rPr lang="en-US" b="1" dirty="0"/>
              <a:t>binary file</a:t>
            </a:r>
            <a:r>
              <a:rPr lang="en-US" dirty="0"/>
              <a:t>, it cannot be readily interpreted by a search engine crawler.</a:t>
            </a:r>
          </a:p>
        </p:txBody>
      </p:sp>
    </p:spTree>
    <p:extLst>
      <p:ext uri="{BB962C8B-B14F-4D97-AF65-F5344CB8AC3E}">
        <p14:creationId xmlns:p14="http://schemas.microsoft.com/office/powerpoint/2010/main" val="40019689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Yahoo! :</a:t>
            </a:r>
          </a:p>
        </p:txBody>
      </p:sp>
      <p:pic>
        <p:nvPicPr>
          <p:cNvPr id="2050" name="Picture 2"/>
          <p:cNvPicPr>
            <a:picLocks noGrp="1" noChangeAspect="1" noChangeArrowheads="1"/>
          </p:cNvPicPr>
          <p:nvPr>
            <p:ph idx="1"/>
          </p:nvPr>
        </p:nvPicPr>
        <p:blipFill>
          <a:blip r:embed="rId2"/>
          <a:srcRect/>
          <a:stretch>
            <a:fillRect/>
          </a:stretch>
        </p:blipFill>
        <p:spPr bwMode="auto">
          <a:xfrm>
            <a:off x="875212" y="1515291"/>
            <a:ext cx="10763794" cy="5053558"/>
          </a:xfrm>
          <a:prstGeom prst="rect">
            <a:avLst/>
          </a:prstGeom>
          <a:noFill/>
          <a:ln w="9525">
            <a:noFill/>
            <a:miter lim="800000"/>
            <a:headEnd/>
            <a:tailEnd/>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Yahoo! :</a:t>
            </a:r>
          </a:p>
        </p:txBody>
      </p:sp>
      <p:pic>
        <p:nvPicPr>
          <p:cNvPr id="4098" name="Picture 2"/>
          <p:cNvPicPr>
            <a:picLocks noGrp="1" noChangeAspect="1" noChangeArrowheads="1"/>
          </p:cNvPicPr>
          <p:nvPr>
            <p:ph idx="1"/>
          </p:nvPr>
        </p:nvPicPr>
        <p:blipFill>
          <a:blip r:embed="rId2"/>
          <a:srcRect/>
          <a:stretch>
            <a:fillRect/>
          </a:stretch>
        </p:blipFill>
        <p:spPr bwMode="auto">
          <a:xfrm>
            <a:off x="1018903" y="1227909"/>
            <a:ext cx="9797143" cy="5408022"/>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SEO Process :</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08952" y="1690688"/>
            <a:ext cx="5910800" cy="4852373"/>
          </a:xfrm>
        </p:spPr>
      </p:pic>
    </p:spTree>
    <p:extLst>
      <p:ext uri="{BB962C8B-B14F-4D97-AF65-F5344CB8AC3E}">
        <p14:creationId xmlns:p14="http://schemas.microsoft.com/office/powerpoint/2010/main" val="14198644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Bing :</a:t>
            </a:r>
          </a:p>
        </p:txBody>
      </p:sp>
      <p:pic>
        <p:nvPicPr>
          <p:cNvPr id="3074" name="Picture 2"/>
          <p:cNvPicPr>
            <a:picLocks noGrp="1" noChangeAspect="1" noChangeArrowheads="1"/>
          </p:cNvPicPr>
          <p:nvPr>
            <p:ph idx="1"/>
          </p:nvPr>
        </p:nvPicPr>
        <p:blipFill>
          <a:blip r:embed="rId2"/>
          <a:srcRect/>
          <a:stretch>
            <a:fillRect/>
          </a:stretch>
        </p:blipFill>
        <p:spPr bwMode="auto">
          <a:xfrm>
            <a:off x="365761" y="1476103"/>
            <a:ext cx="11051176" cy="4963886"/>
          </a:xfrm>
          <a:prstGeom prst="rect">
            <a:avLst/>
          </a:prstGeom>
          <a:noFill/>
          <a:ln w="9525">
            <a:noFill/>
            <a:miter lim="800000"/>
            <a:headEnd/>
            <a:tailEnd/>
          </a:ln>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pic>
        <p:nvPicPr>
          <p:cNvPr id="4" name="Content Placeholder 3"/>
          <p:cNvPicPr>
            <a:picLocks noGrp="1" noChangeAspect="1"/>
          </p:cNvPicPr>
          <p:nvPr>
            <p:ph idx="1"/>
          </p:nvPr>
        </p:nvPicPr>
        <p:blipFill>
          <a:blip r:embed="rId2"/>
          <a:stretch>
            <a:fillRect/>
          </a:stretch>
        </p:blipFill>
        <p:spPr>
          <a:xfrm>
            <a:off x="1159099" y="1442434"/>
            <a:ext cx="10315977" cy="4919729"/>
          </a:xfrm>
          <a:prstGeom prst="rect">
            <a:avLst/>
          </a:prstGeom>
        </p:spPr>
      </p:pic>
    </p:spTree>
    <p:extLst>
      <p:ext uri="{BB962C8B-B14F-4D97-AF65-F5344CB8AC3E}">
        <p14:creationId xmlns:p14="http://schemas.microsoft.com/office/powerpoint/2010/main" val="17702286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2. Video Search :</a:t>
            </a:r>
          </a:p>
        </p:txBody>
      </p:sp>
      <p:sp>
        <p:nvSpPr>
          <p:cNvPr id="3" name="Content Placeholder 2"/>
          <p:cNvSpPr>
            <a:spLocks noGrp="1"/>
          </p:cNvSpPr>
          <p:nvPr>
            <p:ph idx="1"/>
          </p:nvPr>
        </p:nvSpPr>
        <p:spPr/>
        <p:txBody>
          <a:bodyPr>
            <a:normAutofit fontScale="92500" lnSpcReduction="10000"/>
          </a:bodyPr>
          <a:lstStyle/>
          <a:p>
            <a:r>
              <a:rPr lang="en-US" dirty="0"/>
              <a:t> As with image search, video search engine focus on searching specific types of files on the web – in this case, video files in formats such as MPEG, AVI, and others</a:t>
            </a:r>
          </a:p>
          <a:p>
            <a:r>
              <a:rPr lang="en-US" dirty="0"/>
              <a:t> A very large number of searches are also performed in video search engines</a:t>
            </a:r>
          </a:p>
          <a:p>
            <a:r>
              <a:rPr lang="en-US" dirty="0"/>
              <a:t> Once again, these are binary files and the search engine cannot easily tell what is inside them </a:t>
            </a:r>
          </a:p>
          <a:p>
            <a:r>
              <a:rPr lang="en-US" dirty="0"/>
              <a:t> Each SE is investing in technology to analyze images and videos to extract as much information as possible</a:t>
            </a:r>
          </a:p>
          <a:p>
            <a:r>
              <a:rPr lang="en-US" dirty="0"/>
              <a:t> For ex, OCR technology is being used to look text within images and video content </a:t>
            </a:r>
          </a:p>
        </p:txBody>
      </p:sp>
    </p:spTree>
    <p:extLst>
      <p:ext uri="{BB962C8B-B14F-4D97-AF65-F5344CB8AC3E}">
        <p14:creationId xmlns:p14="http://schemas.microsoft.com/office/powerpoint/2010/main" val="22495354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pic>
        <p:nvPicPr>
          <p:cNvPr id="4" name="Content Placeholder 3"/>
          <p:cNvPicPr>
            <a:picLocks noGrp="1" noChangeAspect="1"/>
          </p:cNvPicPr>
          <p:nvPr>
            <p:ph idx="1"/>
          </p:nvPr>
        </p:nvPicPr>
        <p:blipFill>
          <a:blip r:embed="rId2"/>
          <a:stretch>
            <a:fillRect/>
          </a:stretch>
        </p:blipFill>
        <p:spPr>
          <a:xfrm>
            <a:off x="962874" y="1690688"/>
            <a:ext cx="10266252" cy="4851780"/>
          </a:xfrm>
          <a:prstGeom prst="rect">
            <a:avLst/>
          </a:prstGeom>
        </p:spPr>
      </p:pic>
    </p:spTree>
    <p:extLst>
      <p:ext uri="{BB962C8B-B14F-4D97-AF65-F5344CB8AC3E}">
        <p14:creationId xmlns:p14="http://schemas.microsoft.com/office/powerpoint/2010/main" val="2238903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3. News Search :</a:t>
            </a:r>
          </a:p>
        </p:txBody>
      </p:sp>
      <p:sp>
        <p:nvSpPr>
          <p:cNvPr id="3" name="Content Placeholder 2"/>
          <p:cNvSpPr>
            <a:spLocks noGrp="1"/>
          </p:cNvSpPr>
          <p:nvPr>
            <p:ph idx="1"/>
          </p:nvPr>
        </p:nvSpPr>
        <p:spPr/>
        <p:txBody>
          <a:bodyPr/>
          <a:lstStyle/>
          <a:p>
            <a:r>
              <a:rPr lang="en-US" dirty="0"/>
              <a:t> News search is unique, </a:t>
            </a:r>
          </a:p>
          <a:p>
            <a:r>
              <a:rPr lang="en-US" dirty="0"/>
              <a:t>News search results operate on a different time schedule, as they must very timely</a:t>
            </a:r>
          </a:p>
          <a:p>
            <a:r>
              <a:rPr lang="en-US" dirty="0"/>
              <a:t> News search engine must be able to retrieve information in real time and provide nearly instantaneous responses</a:t>
            </a:r>
          </a:p>
          <a:p>
            <a:r>
              <a:rPr lang="en-US" dirty="0"/>
              <a:t> Modern consumers tend to want their news information now</a:t>
            </a:r>
          </a:p>
          <a:p>
            <a:r>
              <a:rPr lang="en-US" dirty="0"/>
              <a:t> As with the other major verticals, there is  a lot of search volume here as well</a:t>
            </a:r>
          </a:p>
          <a:p>
            <a:r>
              <a:rPr lang="en-US" dirty="0"/>
              <a:t> So the topical news stories have to be generated on regular basis </a:t>
            </a:r>
          </a:p>
        </p:txBody>
      </p:sp>
    </p:spTree>
    <p:extLst>
      <p:ext uri="{BB962C8B-B14F-4D97-AF65-F5344CB8AC3E}">
        <p14:creationId xmlns:p14="http://schemas.microsoft.com/office/powerpoint/2010/main" val="3376538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pic>
        <p:nvPicPr>
          <p:cNvPr id="4" name="Content Placeholder 3"/>
          <p:cNvPicPr>
            <a:picLocks noGrp="1" noChangeAspect="1"/>
          </p:cNvPicPr>
          <p:nvPr>
            <p:ph idx="1"/>
          </p:nvPr>
        </p:nvPicPr>
        <p:blipFill>
          <a:blip r:embed="rId2"/>
          <a:stretch>
            <a:fillRect/>
          </a:stretch>
        </p:blipFill>
        <p:spPr>
          <a:xfrm>
            <a:off x="577760" y="1503653"/>
            <a:ext cx="10776040" cy="4858510"/>
          </a:xfrm>
          <a:prstGeom prst="rect">
            <a:avLst/>
          </a:prstGeom>
        </p:spPr>
      </p:pic>
    </p:spTree>
    <p:extLst>
      <p:ext uri="{BB962C8B-B14F-4D97-AF65-F5344CB8AC3E}">
        <p14:creationId xmlns:p14="http://schemas.microsoft.com/office/powerpoint/2010/main" val="8763338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4. Local Search / Maps :</a:t>
            </a:r>
          </a:p>
        </p:txBody>
      </p:sp>
      <p:sp>
        <p:nvSpPr>
          <p:cNvPr id="3" name="Content Placeholder 2"/>
          <p:cNvSpPr>
            <a:spLocks noGrp="1"/>
          </p:cNvSpPr>
          <p:nvPr>
            <p:ph idx="1"/>
          </p:nvPr>
        </p:nvSpPr>
        <p:spPr/>
        <p:txBody>
          <a:bodyPr/>
          <a:lstStyle/>
          <a:p>
            <a:r>
              <a:rPr lang="en-US" dirty="0"/>
              <a:t> Next up in our hit parade of major search verticals is local search aka map search</a:t>
            </a:r>
          </a:p>
          <a:p>
            <a:r>
              <a:rPr lang="en-US" dirty="0"/>
              <a:t> Local search results are now heavily integrated into the traditional web search results, so a presence in local search can have a large impact on organizations that have one or more locations </a:t>
            </a:r>
          </a:p>
          <a:p>
            <a:r>
              <a:rPr lang="en-US" dirty="0"/>
              <a:t> Local search engines search through database of locally oriented information like names, phone numbers, and locations of local business around the world or just provide service such as offering directions from one to another location</a:t>
            </a:r>
          </a:p>
        </p:txBody>
      </p:sp>
    </p:spTree>
    <p:extLst>
      <p:ext uri="{BB962C8B-B14F-4D97-AF65-F5344CB8AC3E}">
        <p14:creationId xmlns:p14="http://schemas.microsoft.com/office/powerpoint/2010/main" val="36259078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pic>
        <p:nvPicPr>
          <p:cNvPr id="4" name="Content Placeholder 3"/>
          <p:cNvPicPr>
            <a:picLocks noGrp="1" noChangeAspect="1"/>
          </p:cNvPicPr>
          <p:nvPr>
            <p:ph idx="1"/>
          </p:nvPr>
        </p:nvPicPr>
        <p:blipFill>
          <a:blip r:embed="rId2"/>
          <a:stretch>
            <a:fillRect/>
          </a:stretch>
        </p:blipFill>
        <p:spPr>
          <a:xfrm>
            <a:off x="1201133" y="1532586"/>
            <a:ext cx="9789734" cy="4893972"/>
          </a:xfrm>
          <a:prstGeom prst="rect">
            <a:avLst/>
          </a:prstGeom>
        </p:spPr>
      </p:pic>
    </p:spTree>
    <p:extLst>
      <p:ext uri="{BB962C8B-B14F-4D97-AF65-F5344CB8AC3E}">
        <p14:creationId xmlns:p14="http://schemas.microsoft.com/office/powerpoint/2010/main" val="39226387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5. Blog Search :</a:t>
            </a:r>
          </a:p>
        </p:txBody>
      </p:sp>
      <p:sp>
        <p:nvSpPr>
          <p:cNvPr id="3" name="Content Placeholder 2"/>
          <p:cNvSpPr>
            <a:spLocks noGrp="1"/>
          </p:cNvSpPr>
          <p:nvPr>
            <p:ph idx="1"/>
          </p:nvPr>
        </p:nvSpPr>
        <p:spPr/>
        <p:txBody>
          <a:bodyPr/>
          <a:lstStyle/>
          <a:p>
            <a:r>
              <a:rPr lang="en-US" dirty="0"/>
              <a:t> Google has implemented a search engine focus on blog search called Google Blog Search (misnamed because it is an RSS feed engine and not a blog engine)</a:t>
            </a:r>
          </a:p>
          <a:p>
            <a:r>
              <a:rPr lang="en-US" dirty="0"/>
              <a:t> This search engine will respond to queries, but only search blogs to determine results</a:t>
            </a:r>
          </a:p>
        </p:txBody>
      </p:sp>
    </p:spTree>
    <p:extLst>
      <p:ext uri="{BB962C8B-B14F-4D97-AF65-F5344CB8AC3E}">
        <p14:creationId xmlns:p14="http://schemas.microsoft.com/office/powerpoint/2010/main" val="33272198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6. Book Search :</a:t>
            </a:r>
          </a:p>
        </p:txBody>
      </p:sp>
      <p:sp>
        <p:nvSpPr>
          <p:cNvPr id="3" name="Content Placeholder 2"/>
          <p:cNvSpPr>
            <a:spLocks noGrp="1"/>
          </p:cNvSpPr>
          <p:nvPr>
            <p:ph idx="1"/>
          </p:nvPr>
        </p:nvSpPr>
        <p:spPr/>
        <p:txBody>
          <a:bodyPr/>
          <a:lstStyle/>
          <a:p>
            <a:r>
              <a:rPr lang="en-US" dirty="0"/>
              <a:t> The major search engine also offers book search</a:t>
            </a:r>
          </a:p>
          <a:p>
            <a:r>
              <a:rPr lang="en-US" dirty="0"/>
              <a:t> One highly vertical search engine is book search which specially searches only content found within books</a:t>
            </a:r>
          </a:p>
        </p:txBody>
      </p:sp>
      <p:pic>
        <p:nvPicPr>
          <p:cNvPr id="1026" name="Picture 2"/>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bwMode="auto">
          <a:xfrm>
            <a:off x="940158" y="3135086"/>
            <a:ext cx="10998557" cy="3722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8606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321" y="416641"/>
            <a:ext cx="10515600" cy="1325563"/>
          </a:xfrm>
        </p:spPr>
        <p:txBody>
          <a:bodyPr/>
          <a:lstStyle/>
          <a:p>
            <a:r>
              <a:rPr lang="en-US" b="1" u="sng" dirty="0"/>
              <a:t>Market Share of Search Engine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1959" y="1690688"/>
            <a:ext cx="7803860" cy="4794116"/>
          </a:xfrm>
        </p:spPr>
      </p:pic>
    </p:spTree>
    <p:extLst>
      <p:ext uri="{BB962C8B-B14F-4D97-AF65-F5344CB8AC3E}">
        <p14:creationId xmlns:p14="http://schemas.microsoft.com/office/powerpoint/2010/main" val="28295046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31065" y="1387742"/>
            <a:ext cx="11011435" cy="5167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423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7. Job Search :</a:t>
            </a:r>
          </a:p>
        </p:txBody>
      </p:sp>
      <p:sp>
        <p:nvSpPr>
          <p:cNvPr id="3" name="Content Placeholder 2"/>
          <p:cNvSpPr>
            <a:spLocks noGrp="1"/>
          </p:cNvSpPr>
          <p:nvPr>
            <p:ph idx="1"/>
          </p:nvPr>
        </p:nvSpPr>
        <p:spPr/>
        <p:txBody>
          <a:bodyPr/>
          <a:lstStyle/>
          <a:p>
            <a:r>
              <a:rPr lang="en-US" dirty="0"/>
              <a:t> Yahoo! Also has a number of vertical search engine products.</a:t>
            </a:r>
          </a:p>
          <a:p>
            <a:r>
              <a:rPr lang="en-US" b="1" dirty="0"/>
              <a:t> Yahoo! </a:t>
            </a:r>
            <a:r>
              <a:rPr lang="en-US" b="1" dirty="0" err="1"/>
              <a:t>Hotjobs</a:t>
            </a:r>
            <a:r>
              <a:rPr lang="en-US" b="1" dirty="0"/>
              <a:t> </a:t>
            </a:r>
            <a:r>
              <a:rPr lang="en-US" dirty="0"/>
              <a:t>is an example of a product designed to allow people to search for jobs</a:t>
            </a:r>
          </a:p>
        </p:txBody>
      </p:sp>
    </p:spTree>
    <p:extLst>
      <p:ext uri="{BB962C8B-B14F-4D97-AF65-F5344CB8AC3E}">
        <p14:creationId xmlns:p14="http://schemas.microsoft.com/office/powerpoint/2010/main" val="3156952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Country Specific Search Engines :</a:t>
            </a:r>
          </a:p>
        </p:txBody>
      </p:sp>
      <p:sp>
        <p:nvSpPr>
          <p:cNvPr id="3" name="Content Placeholder 2"/>
          <p:cNvSpPr>
            <a:spLocks noGrp="1"/>
          </p:cNvSpPr>
          <p:nvPr>
            <p:ph idx="1"/>
          </p:nvPr>
        </p:nvSpPr>
        <p:spPr/>
        <p:txBody>
          <a:bodyPr>
            <a:normAutofit fontScale="92500" lnSpcReduction="10000"/>
          </a:bodyPr>
          <a:lstStyle/>
          <a:p>
            <a:r>
              <a:rPr lang="en-US" dirty="0"/>
              <a:t> At this stage, search is truly global in its reach</a:t>
            </a:r>
          </a:p>
          <a:p>
            <a:r>
              <a:rPr lang="en-US" dirty="0"/>
              <a:t> Google is the dominant search engine in many countries, but not all of them</a:t>
            </a:r>
          </a:p>
          <a:p>
            <a:r>
              <a:rPr lang="en-US" dirty="0"/>
              <a:t> According to </a:t>
            </a:r>
            <a:r>
              <a:rPr lang="en-US" b="1" dirty="0" err="1"/>
              <a:t>comScore</a:t>
            </a:r>
            <a:r>
              <a:rPr lang="en-US" b="1" dirty="0"/>
              <a:t> </a:t>
            </a:r>
            <a:r>
              <a:rPr lang="en-US" dirty="0"/>
              <a:t>data from </a:t>
            </a:r>
            <a:r>
              <a:rPr lang="en-US" b="1" dirty="0" err="1"/>
              <a:t>june</a:t>
            </a:r>
            <a:r>
              <a:rPr lang="en-US" b="1" dirty="0"/>
              <a:t> 2011</a:t>
            </a:r>
            <a:r>
              <a:rPr lang="en-US" dirty="0"/>
              <a:t>, Google receives 68.9% of all searches performed world wide</a:t>
            </a:r>
          </a:p>
          <a:p>
            <a:r>
              <a:rPr lang="en-US" dirty="0"/>
              <a:t> In addition, Google is the market share leader in every major market</a:t>
            </a:r>
          </a:p>
          <a:p>
            <a:r>
              <a:rPr lang="en-US" dirty="0"/>
              <a:t> </a:t>
            </a:r>
            <a:r>
              <a:rPr lang="en-US" b="1" u="sng" dirty="0"/>
              <a:t>China :</a:t>
            </a:r>
            <a:r>
              <a:rPr lang="en-US" dirty="0"/>
              <a:t> </a:t>
            </a:r>
            <a:r>
              <a:rPr lang="en-US" dirty="0" err="1"/>
              <a:t>Baidu</a:t>
            </a:r>
            <a:r>
              <a:rPr lang="en-US" dirty="0"/>
              <a:t> has more than 75% market share in china</a:t>
            </a:r>
          </a:p>
          <a:p>
            <a:r>
              <a:rPr lang="en-US" dirty="0"/>
              <a:t> </a:t>
            </a:r>
            <a:r>
              <a:rPr lang="en-US" b="1" u="sng" dirty="0"/>
              <a:t>Russia : </a:t>
            </a:r>
            <a:r>
              <a:rPr lang="en-US" dirty="0" err="1"/>
              <a:t>Yandex</a:t>
            </a:r>
            <a:r>
              <a:rPr lang="en-US" dirty="0"/>
              <a:t> covers 65% share market in Russia</a:t>
            </a:r>
          </a:p>
          <a:p>
            <a:r>
              <a:rPr lang="en-US" b="1" u="sng" dirty="0"/>
              <a:t> South Korea :</a:t>
            </a:r>
            <a:r>
              <a:rPr lang="en-US" dirty="0"/>
              <a:t> </a:t>
            </a:r>
            <a:r>
              <a:rPr lang="en-US" dirty="0" err="1"/>
              <a:t>Naver</a:t>
            </a:r>
            <a:r>
              <a:rPr lang="en-US" dirty="0"/>
              <a:t> covers 70% share market there</a:t>
            </a:r>
          </a:p>
          <a:p>
            <a:r>
              <a:rPr lang="en-US" b="1" u="sng" dirty="0"/>
              <a:t>Czech Republic : </a:t>
            </a:r>
            <a:r>
              <a:rPr lang="en-US" dirty="0" err="1"/>
              <a:t>Seznam</a:t>
            </a:r>
            <a:r>
              <a:rPr lang="en-US" dirty="0"/>
              <a:t> covers 45% market share there</a:t>
            </a:r>
            <a:endParaRPr lang="en-US" b="1" u="sng" dirty="0"/>
          </a:p>
        </p:txBody>
      </p:sp>
    </p:spTree>
    <p:extLst>
      <p:ext uri="{BB962C8B-B14F-4D97-AF65-F5344CB8AC3E}">
        <p14:creationId xmlns:p14="http://schemas.microsoft.com/office/powerpoint/2010/main" val="5456042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Optimizing for specific countries :</a:t>
            </a:r>
          </a:p>
        </p:txBody>
      </p:sp>
      <p:sp>
        <p:nvSpPr>
          <p:cNvPr id="3" name="Content Placeholder 2"/>
          <p:cNvSpPr>
            <a:spLocks noGrp="1"/>
          </p:cNvSpPr>
          <p:nvPr>
            <p:ph idx="1"/>
          </p:nvPr>
        </p:nvSpPr>
        <p:spPr/>
        <p:txBody>
          <a:bodyPr/>
          <a:lstStyle/>
          <a:p>
            <a:r>
              <a:rPr lang="en-US" dirty="0"/>
              <a:t> One of the problems international businesses continuously need to address with search engines is identifying themselves as </a:t>
            </a:r>
            <a:r>
              <a:rPr lang="en-US" b="1" dirty="0"/>
              <a:t>“local”</a:t>
            </a:r>
          </a:p>
          <a:p>
            <a:r>
              <a:rPr lang="en-US" b="1" u="sng" dirty="0"/>
              <a:t> </a:t>
            </a:r>
            <a:r>
              <a:rPr lang="en-US" dirty="0"/>
              <a:t>In other words, if a search engine user is located in France and wants to see where the grocery shop are in New Jersey, how does the SE know which results to show?</a:t>
            </a:r>
          </a:p>
          <a:p>
            <a:r>
              <a:rPr lang="en-US" dirty="0"/>
              <a:t> Owning the proper domain extension for the country that your business is targeting</a:t>
            </a:r>
          </a:p>
          <a:p>
            <a:r>
              <a:rPr lang="en-US" dirty="0"/>
              <a:t> Hosting your website in the country you are targeting (with country specific IP address) </a:t>
            </a:r>
          </a:p>
        </p:txBody>
      </p:sp>
    </p:spTree>
    <p:extLst>
      <p:ext uri="{BB962C8B-B14F-4D97-AF65-F5344CB8AC3E}">
        <p14:creationId xmlns:p14="http://schemas.microsoft.com/office/powerpoint/2010/main" val="7680914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3" name="Content Placeholder 2"/>
          <p:cNvSpPr>
            <a:spLocks noGrp="1"/>
          </p:cNvSpPr>
          <p:nvPr>
            <p:ph idx="1"/>
          </p:nvPr>
        </p:nvSpPr>
        <p:spPr/>
        <p:txBody>
          <a:bodyPr/>
          <a:lstStyle/>
          <a:p>
            <a:r>
              <a:rPr lang="en-US" dirty="0"/>
              <a:t> Registering with local search engines :</a:t>
            </a:r>
          </a:p>
          <a:p>
            <a:r>
              <a:rPr lang="en-US" dirty="0"/>
              <a:t> Google : </a:t>
            </a:r>
            <a:r>
              <a:rPr lang="en-US" dirty="0">
                <a:hlinkClick r:id="rId2"/>
              </a:rPr>
              <a:t>http://www.google.com/local/add/</a:t>
            </a:r>
            <a:endParaRPr lang="en-US" dirty="0"/>
          </a:p>
          <a:p>
            <a:r>
              <a:rPr lang="en-US" dirty="0"/>
              <a:t> Yahoo! : </a:t>
            </a:r>
            <a:r>
              <a:rPr lang="en-US" dirty="0">
                <a:hlinkClick r:id="rId3"/>
              </a:rPr>
              <a:t>http://listings.local.yahoo.com/csubmit/index.php</a:t>
            </a:r>
            <a:endParaRPr lang="en-US" dirty="0"/>
          </a:p>
          <a:p>
            <a:r>
              <a:rPr lang="en-US" dirty="0"/>
              <a:t> Bing : </a:t>
            </a:r>
            <a:r>
              <a:rPr lang="en-US" dirty="0">
                <a:hlinkClick r:id="rId4"/>
              </a:rPr>
              <a:t>https://ssl.bing.com/listings/BusinessSearch.asp</a:t>
            </a:r>
            <a:endParaRPr lang="en-US" dirty="0"/>
          </a:p>
          <a:p>
            <a:r>
              <a:rPr lang="en-US" dirty="0"/>
              <a:t> Using native languages on the site</a:t>
            </a:r>
          </a:p>
          <a:p>
            <a:r>
              <a:rPr lang="en-US" dirty="0"/>
              <a:t> Placing relevant local address</a:t>
            </a:r>
          </a:p>
          <a:p>
            <a:r>
              <a:rPr lang="en-US" dirty="0"/>
              <a:t> Define your preferred region in Google Webmaster tools</a:t>
            </a:r>
          </a:p>
        </p:txBody>
      </p:sp>
    </p:spTree>
    <p:extLst>
      <p:ext uri="{BB962C8B-B14F-4D97-AF65-F5344CB8AC3E}">
        <p14:creationId xmlns:p14="http://schemas.microsoft.com/office/powerpoint/2010/main" val="683237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3" name="Content Placeholder 2"/>
          <p:cNvSpPr>
            <a:spLocks noGrp="1"/>
          </p:cNvSpPr>
          <p:nvPr>
            <p:ph idx="1"/>
          </p:nvPr>
        </p:nvSpPr>
        <p:spPr/>
        <p:txBody>
          <a:bodyPr/>
          <a:lstStyle/>
          <a:p>
            <a:r>
              <a:rPr lang="en-US" dirty="0"/>
              <a:t> Google search engine covers most of the part</a:t>
            </a:r>
          </a:p>
          <a:p>
            <a:r>
              <a:rPr lang="en-US" dirty="0"/>
              <a:t> In China, </a:t>
            </a:r>
            <a:r>
              <a:rPr lang="en-US" dirty="0" err="1"/>
              <a:t>Baidu</a:t>
            </a:r>
            <a:r>
              <a:rPr lang="en-US" dirty="0"/>
              <a:t> is the leading search engine</a:t>
            </a:r>
          </a:p>
          <a:p>
            <a:r>
              <a:rPr lang="en-US" dirty="0"/>
              <a:t> Heavy focus on Google in most of the countries</a:t>
            </a:r>
          </a:p>
        </p:txBody>
      </p:sp>
    </p:spTree>
    <p:extLst>
      <p:ext uri="{BB962C8B-B14F-4D97-AF65-F5344CB8AC3E}">
        <p14:creationId xmlns:p14="http://schemas.microsoft.com/office/powerpoint/2010/main" val="23678774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795</TotalTime>
  <Words>3021</Words>
  <Application>Microsoft Office PowerPoint</Application>
  <PresentationFormat>Widescreen</PresentationFormat>
  <Paragraphs>448</Paragraphs>
  <Slides>84</Slides>
  <Notes>0</Notes>
  <HiddenSlides>0</HiddenSlides>
  <MMClips>0</MMClips>
  <ScaleCrop>false</ScaleCrop>
  <HeadingPairs>
    <vt:vector size="4" baseType="variant">
      <vt:variant>
        <vt:lpstr>Theme</vt:lpstr>
      </vt:variant>
      <vt:variant>
        <vt:i4>1</vt:i4>
      </vt:variant>
      <vt:variant>
        <vt:lpstr>Slide Titles</vt:lpstr>
      </vt:variant>
      <vt:variant>
        <vt:i4>84</vt:i4>
      </vt:variant>
    </vt:vector>
  </HeadingPairs>
  <TitlesOfParts>
    <vt:vector size="85" baseType="lpstr">
      <vt:lpstr>Office Theme</vt:lpstr>
      <vt:lpstr>Search Engine Optimization</vt:lpstr>
      <vt:lpstr>Introduction :</vt:lpstr>
      <vt:lpstr>Browser :</vt:lpstr>
      <vt:lpstr>Search Engine :</vt:lpstr>
      <vt:lpstr>Different Search engines :</vt:lpstr>
      <vt:lpstr>Mission of Search Engine :</vt:lpstr>
      <vt:lpstr>SEO Process :</vt:lpstr>
      <vt:lpstr>Market Share of Search Engine :</vt:lpstr>
      <vt:lpstr>Cont…</vt:lpstr>
      <vt:lpstr>Human Goals Of Searching :</vt:lpstr>
      <vt:lpstr>Determining Searcher Intent :</vt:lpstr>
      <vt:lpstr>Navigational Query :</vt:lpstr>
      <vt:lpstr>Opportunities and Traffic value :</vt:lpstr>
      <vt:lpstr>Informational Query :</vt:lpstr>
      <vt:lpstr>PowerPoint Presentation</vt:lpstr>
      <vt:lpstr>Opportunities and Traffic :</vt:lpstr>
      <vt:lpstr>Transactional Query :</vt:lpstr>
      <vt:lpstr>Opportunities and Traffic :</vt:lpstr>
      <vt:lpstr>How people search :</vt:lpstr>
      <vt:lpstr>Cont…</vt:lpstr>
      <vt:lpstr>How SE drive commerce on the web :</vt:lpstr>
      <vt:lpstr>Eye tracking : How user scan result pages</vt:lpstr>
      <vt:lpstr>PowerPoint Presentation</vt:lpstr>
      <vt:lpstr>Cont…..</vt:lpstr>
      <vt:lpstr>Click tracking : How users click on results</vt:lpstr>
      <vt:lpstr>PowerPoint Presentation</vt:lpstr>
      <vt:lpstr>PowerPoint Presentation</vt:lpstr>
      <vt:lpstr>PowerPoint Presentation</vt:lpstr>
      <vt:lpstr>PowerPoint Presentation</vt:lpstr>
      <vt:lpstr>PowerPoint Presentation</vt:lpstr>
      <vt:lpstr>Natural V/s. Paid Results :</vt:lpstr>
      <vt:lpstr>Understanding Search Engine Results (Google):</vt:lpstr>
      <vt:lpstr>Yahoo! Results :</vt:lpstr>
      <vt:lpstr>AOL Results :</vt:lpstr>
      <vt:lpstr>Points to understand :</vt:lpstr>
      <vt:lpstr>PowerPoint Presentation</vt:lpstr>
      <vt:lpstr>PowerPoint Presentation</vt:lpstr>
      <vt:lpstr>Algorithm based ranking system : </vt:lpstr>
      <vt:lpstr>Crawling :</vt:lpstr>
      <vt:lpstr>PowerPoint Presentation</vt:lpstr>
      <vt:lpstr>Indexing :</vt:lpstr>
      <vt:lpstr>PowerPoint Presentation</vt:lpstr>
      <vt:lpstr>Ranking :</vt:lpstr>
      <vt:lpstr>PowerPoint Presentation</vt:lpstr>
      <vt:lpstr>PowerPoint Presentation</vt:lpstr>
      <vt:lpstr>PowerPoint Presentation</vt:lpstr>
      <vt:lpstr>Categories (types) of algorithms :</vt:lpstr>
      <vt:lpstr>On-Page Algorithm :</vt:lpstr>
      <vt:lpstr>Cont…</vt:lpstr>
      <vt:lpstr>PowerPoint Presentation</vt:lpstr>
      <vt:lpstr>Whole-Site Algorithm :</vt:lpstr>
      <vt:lpstr>Off-Site Algorithm :</vt:lpstr>
      <vt:lpstr>Cont….</vt:lpstr>
      <vt:lpstr>Additional Algorithms :</vt:lpstr>
      <vt:lpstr>Analyzing Ranking Factors :</vt:lpstr>
      <vt:lpstr>Positive Ranking Factors :</vt:lpstr>
      <vt:lpstr>Negative Ranking Factors :</vt:lpstr>
      <vt:lpstr>Other Factors :</vt:lpstr>
      <vt:lpstr>Using advanced search techniques :</vt:lpstr>
      <vt:lpstr>Advanced Google Search Operators :</vt:lpstr>
      <vt:lpstr>Cont…</vt:lpstr>
      <vt:lpstr>Cont…</vt:lpstr>
      <vt:lpstr>Cont…</vt:lpstr>
      <vt:lpstr>Vertical Search Engines :</vt:lpstr>
      <vt:lpstr>Google :</vt:lpstr>
      <vt:lpstr>Cont….</vt:lpstr>
      <vt:lpstr>1. Image Search :</vt:lpstr>
      <vt:lpstr>Yahoo! :</vt:lpstr>
      <vt:lpstr>Yahoo! :</vt:lpstr>
      <vt:lpstr>Bing :</vt:lpstr>
      <vt:lpstr>Cont…</vt:lpstr>
      <vt:lpstr>2. Video Search :</vt:lpstr>
      <vt:lpstr>Cont…</vt:lpstr>
      <vt:lpstr>3. News Search :</vt:lpstr>
      <vt:lpstr>Cont..</vt:lpstr>
      <vt:lpstr>4. Local Search / Maps :</vt:lpstr>
      <vt:lpstr>Cont…</vt:lpstr>
      <vt:lpstr>5. Blog Search :</vt:lpstr>
      <vt:lpstr>6. Book Search :</vt:lpstr>
      <vt:lpstr>Cont..</vt:lpstr>
      <vt:lpstr>7. Job Search :</vt:lpstr>
      <vt:lpstr>Country Specific Search Engines :</vt:lpstr>
      <vt:lpstr>Optimizing for specific countries :</vt:lpstr>
      <vt:lpstr>Cont…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Search Engine Optimization</dc:title>
  <dc:creator>Microsoft account</dc:creator>
  <cp:lastModifiedBy>DAMINI MAHETA</cp:lastModifiedBy>
  <cp:revision>89</cp:revision>
  <dcterms:created xsi:type="dcterms:W3CDTF">2020-06-30T16:45:03Z</dcterms:created>
  <dcterms:modified xsi:type="dcterms:W3CDTF">2021-08-07T09:32:56Z</dcterms:modified>
</cp:coreProperties>
</file>